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05"/>
  </p:notesMasterIdLst>
  <p:sldIdLst>
    <p:sldId id="348" r:id="rId3"/>
    <p:sldId id="347" r:id="rId4"/>
    <p:sldId id="352" r:id="rId5"/>
    <p:sldId id="258" r:id="rId6"/>
    <p:sldId id="264" r:id="rId7"/>
    <p:sldId id="257" r:id="rId8"/>
    <p:sldId id="256" r:id="rId9"/>
    <p:sldId id="340" r:id="rId10"/>
    <p:sldId id="338" r:id="rId11"/>
    <p:sldId id="263" r:id="rId12"/>
    <p:sldId id="259" r:id="rId13"/>
    <p:sldId id="339" r:id="rId14"/>
    <p:sldId id="382" r:id="rId15"/>
    <p:sldId id="371" r:id="rId16"/>
    <p:sldId id="372" r:id="rId17"/>
    <p:sldId id="265" r:id="rId18"/>
    <p:sldId id="261" r:id="rId19"/>
    <p:sldId id="285" r:id="rId20"/>
    <p:sldId id="306" r:id="rId21"/>
    <p:sldId id="308" r:id="rId22"/>
    <p:sldId id="280" r:id="rId23"/>
    <p:sldId id="342" r:id="rId24"/>
    <p:sldId id="350" r:id="rId25"/>
    <p:sldId id="378" r:id="rId26"/>
    <p:sldId id="377" r:id="rId27"/>
    <p:sldId id="345" r:id="rId28"/>
    <p:sldId id="344" r:id="rId29"/>
    <p:sldId id="343" r:id="rId30"/>
    <p:sldId id="346" r:id="rId31"/>
    <p:sldId id="282" r:id="rId32"/>
    <p:sldId id="269" r:id="rId33"/>
    <p:sldId id="270" r:id="rId34"/>
    <p:sldId id="316" r:id="rId35"/>
    <p:sldId id="381" r:id="rId36"/>
    <p:sldId id="271" r:id="rId37"/>
    <p:sldId id="272" r:id="rId38"/>
    <p:sldId id="273" r:id="rId39"/>
    <p:sldId id="333" r:id="rId40"/>
    <p:sldId id="374" r:id="rId41"/>
    <p:sldId id="283" r:id="rId42"/>
    <p:sldId id="295" r:id="rId43"/>
    <p:sldId id="296" r:id="rId44"/>
    <p:sldId id="277" r:id="rId45"/>
    <p:sldId id="286" r:id="rId46"/>
    <p:sldId id="288" r:id="rId47"/>
    <p:sldId id="290" r:id="rId48"/>
    <p:sldId id="336" r:id="rId49"/>
    <p:sldId id="279" r:id="rId50"/>
    <p:sldId id="291" r:id="rId51"/>
    <p:sldId id="278" r:id="rId52"/>
    <p:sldId id="292" r:id="rId53"/>
    <p:sldId id="335" r:id="rId54"/>
    <p:sldId id="297" r:id="rId55"/>
    <p:sldId id="309" r:id="rId56"/>
    <p:sldId id="310" r:id="rId57"/>
    <p:sldId id="311" r:id="rId58"/>
    <p:sldId id="299" r:id="rId59"/>
    <p:sldId id="300" r:id="rId60"/>
    <p:sldId id="301" r:id="rId61"/>
    <p:sldId id="305" r:id="rId62"/>
    <p:sldId id="334" r:id="rId63"/>
    <p:sldId id="304" r:id="rId64"/>
    <p:sldId id="322" r:id="rId65"/>
    <p:sldId id="275" r:id="rId66"/>
    <p:sldId id="276" r:id="rId67"/>
    <p:sldId id="375" r:id="rId68"/>
    <p:sldId id="373" r:id="rId69"/>
    <p:sldId id="380" r:id="rId70"/>
    <p:sldId id="303" r:id="rId71"/>
    <p:sldId id="379" r:id="rId72"/>
    <p:sldId id="319" r:id="rId73"/>
    <p:sldId id="324" r:id="rId74"/>
    <p:sldId id="274" r:id="rId75"/>
    <p:sldId id="332" r:id="rId76"/>
    <p:sldId id="302" r:id="rId77"/>
    <p:sldId id="331" r:id="rId78"/>
    <p:sldId id="323" r:id="rId79"/>
    <p:sldId id="325" r:id="rId80"/>
    <p:sldId id="326" r:id="rId81"/>
    <p:sldId id="327" r:id="rId82"/>
    <p:sldId id="328" r:id="rId83"/>
    <p:sldId id="329" r:id="rId84"/>
    <p:sldId id="330" r:id="rId85"/>
    <p:sldId id="337" r:id="rId86"/>
    <p:sldId id="354" r:id="rId87"/>
    <p:sldId id="355" r:id="rId88"/>
    <p:sldId id="356" r:id="rId89"/>
    <p:sldId id="357" r:id="rId90"/>
    <p:sldId id="358" r:id="rId91"/>
    <p:sldId id="359" r:id="rId92"/>
    <p:sldId id="360" r:id="rId93"/>
    <p:sldId id="361" r:id="rId94"/>
    <p:sldId id="362" r:id="rId95"/>
    <p:sldId id="365" r:id="rId96"/>
    <p:sldId id="363" r:id="rId97"/>
    <p:sldId id="364" r:id="rId98"/>
    <p:sldId id="366" r:id="rId99"/>
    <p:sldId id="368" r:id="rId100"/>
    <p:sldId id="369" r:id="rId101"/>
    <p:sldId id="367" r:id="rId102"/>
    <p:sldId id="370" r:id="rId103"/>
    <p:sldId id="351" r:id="rId104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0" autoAdjust="0"/>
    <p:restoredTop sz="91296" autoAdjust="0"/>
  </p:normalViewPr>
  <p:slideViewPr>
    <p:cSldViewPr>
      <p:cViewPr varScale="1">
        <p:scale>
          <a:sx n="48" d="100"/>
          <a:sy n="48" d="100"/>
        </p:scale>
        <p:origin x="-1315" y="-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627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07" Type="http://schemas.openxmlformats.org/officeDocument/2006/relationships/viewProps" Target="viewProps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87" Type="http://schemas.openxmlformats.org/officeDocument/2006/relationships/slide" Target="slides/slide85.xml"/><Relationship Id="rId102" Type="http://schemas.openxmlformats.org/officeDocument/2006/relationships/slide" Target="slides/slide100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103" Type="http://schemas.openxmlformats.org/officeDocument/2006/relationships/slide" Target="slides/slide101.xml"/><Relationship Id="rId108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6" Type="http://schemas.openxmlformats.org/officeDocument/2006/relationships/presProps" Target="presProp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tableStyles" Target="tableStyles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B665C0-FF65-41B9-B9A7-8987B7382DE1}" type="datetimeFigureOut">
              <a:rPr kumimoji="1" lang="ja-JP" altLang="en-US" smtClean="0"/>
              <a:t>2014/9/5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8E74F5-A566-4252-AB26-B6B2830EE7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5183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8E74F5-A566-4252-AB26-B6B2830EE7BE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12481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8E74F5-A566-4252-AB26-B6B2830EE7BE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86869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8E74F5-A566-4252-AB26-B6B2830EE7BE}" type="slidenum">
              <a:rPr kumimoji="1" lang="ja-JP" altLang="en-US" smtClean="0"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49176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8E74F5-A566-4252-AB26-B6B2830EE7BE}" type="slidenum">
              <a:rPr kumimoji="1" lang="ja-JP" altLang="en-US" smtClean="0"/>
              <a:t>45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58523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8E74F5-A566-4252-AB26-B6B2830EE7BE}" type="slidenum">
              <a:rPr kumimoji="1" lang="ja-JP" altLang="en-US" smtClean="0"/>
              <a:t>82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4614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340F-2371-4DC6-932D-9CBE31943E1E}" type="datetimeFigureOut">
              <a:rPr kumimoji="1" lang="ja-JP" altLang="en-US" smtClean="0"/>
              <a:t>2014/9/5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CFBA1-AA16-4FD3-92FF-E0C93EFB46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0822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340F-2371-4DC6-932D-9CBE31943E1E}" type="datetimeFigureOut">
              <a:rPr kumimoji="1" lang="ja-JP" altLang="en-US" smtClean="0"/>
              <a:t>2014/9/5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CFBA1-AA16-4FD3-92FF-E0C93EFB46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14490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340F-2371-4DC6-932D-9CBE31943E1E}" type="datetimeFigureOut">
              <a:rPr kumimoji="1" lang="ja-JP" altLang="en-US" smtClean="0"/>
              <a:t>2014/9/5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CFBA1-AA16-4FD3-92FF-E0C93EFB46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1169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340F-2371-4DC6-932D-9CBE31943E1E}" type="datetimeFigureOut">
              <a:rPr kumimoji="1" lang="ja-JP" altLang="en-US" smtClean="0"/>
              <a:t>2014/9/5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CFBA1-AA16-4FD3-92FF-E0C93EFB46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8101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340F-2371-4DC6-932D-9CBE31943E1E}" type="datetimeFigureOut">
              <a:rPr kumimoji="1" lang="ja-JP" altLang="en-US" smtClean="0"/>
              <a:t>2014/9/5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CFBA1-AA16-4FD3-92FF-E0C93EFB46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62308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340F-2371-4DC6-932D-9CBE31943E1E}" type="datetimeFigureOut">
              <a:rPr kumimoji="1" lang="ja-JP" altLang="en-US" smtClean="0"/>
              <a:t>2014/9/5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CFBA1-AA16-4FD3-92FF-E0C93EFB46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71289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340F-2371-4DC6-932D-9CBE31943E1E}" type="datetimeFigureOut">
              <a:rPr kumimoji="1" lang="ja-JP" altLang="en-US" smtClean="0"/>
              <a:t>2014/9/5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CFBA1-AA16-4FD3-92FF-E0C93EFB46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98400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340F-2371-4DC6-932D-9CBE31943E1E}" type="datetimeFigureOut">
              <a:rPr kumimoji="1" lang="ja-JP" altLang="en-US" smtClean="0"/>
              <a:t>2014/9/5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CFBA1-AA16-4FD3-92FF-E0C93EFB46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3228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340F-2371-4DC6-932D-9CBE31943E1E}" type="datetimeFigureOut">
              <a:rPr kumimoji="1" lang="ja-JP" altLang="en-US" smtClean="0"/>
              <a:t>2014/9/5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CFBA1-AA16-4FD3-92FF-E0C93EFB46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74599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340F-2371-4DC6-932D-9CBE31943E1E}" type="datetimeFigureOut">
              <a:rPr kumimoji="1" lang="ja-JP" altLang="en-US" smtClean="0"/>
              <a:t>2014/9/5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CFBA1-AA16-4FD3-92FF-E0C93EFB46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37449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タイトル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28" name="日付プレースホルダー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DBB5B-E152-4EAA-BA97-2E13A6428114}" type="datetimeFigureOut">
              <a:rPr kumimoji="1" lang="ja-JP" altLang="en-US" smtClean="0"/>
              <a:t>2014/9/5</a:t>
            </a:fld>
            <a:endParaRPr kumimoji="1" lang="ja-JP" altLang="en-US"/>
          </a:p>
        </p:txBody>
      </p:sp>
      <p:sp>
        <p:nvSpPr>
          <p:cNvPr id="17" name="フッター プレースホルダー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29" name="スライド番号プレースホルダー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4A97D-29C6-4394-9B0A-E13EA99DB1CA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9" name="サブタイトル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ja-JP" altLang="en-US" smtClean="0"/>
              <a:t>マスター サブタイトルの書式設定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DBB5B-E152-4EAA-BA97-2E13A6428114}" type="datetimeFigureOut">
              <a:rPr kumimoji="1" lang="ja-JP" altLang="en-US" smtClean="0"/>
              <a:t>2014/9/5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4A97D-29C6-4394-9B0A-E13EA99DB1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DBB5B-E152-4EAA-BA97-2E13A6428114}" type="datetimeFigureOut">
              <a:rPr kumimoji="1" lang="ja-JP" altLang="en-US" smtClean="0"/>
              <a:t>2014/9/5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E5E4A97D-29C6-4394-9B0A-E13EA99DB1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DBB5B-E152-4EAA-BA97-2E13A6428114}" type="datetimeFigureOut">
              <a:rPr kumimoji="1" lang="ja-JP" altLang="en-US" smtClean="0"/>
              <a:t>2014/9/5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4A97D-29C6-4394-9B0A-E13EA99DB1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DBB5B-E152-4EAA-BA97-2E13A6428114}" type="datetimeFigureOut">
              <a:rPr kumimoji="1" lang="ja-JP" altLang="en-US" smtClean="0"/>
              <a:t>2014/9/5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4A97D-29C6-4394-9B0A-E13EA99DB1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DBB5B-E152-4EAA-BA97-2E13A6428114}" type="datetimeFigureOut">
              <a:rPr kumimoji="1" lang="ja-JP" altLang="en-US" smtClean="0"/>
              <a:t>2014/9/5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4A97D-29C6-4394-9B0A-E13EA99DB1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DBB5B-E152-4EAA-BA97-2E13A6428114}" type="datetimeFigureOut">
              <a:rPr kumimoji="1" lang="ja-JP" altLang="en-US" smtClean="0"/>
              <a:t>2014/9/5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4A97D-29C6-4394-9B0A-E13EA99DB1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DBB5B-E152-4EAA-BA97-2E13A6428114}" type="datetimeFigureOut">
              <a:rPr kumimoji="1" lang="ja-JP" altLang="en-US" smtClean="0"/>
              <a:t>2014/9/5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4A97D-29C6-4394-9B0A-E13EA99DB1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ja-JP" alt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アイコンをクリックして図を追加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DBB5B-E152-4EAA-BA97-2E13A6428114}" type="datetimeFigureOut">
              <a:rPr kumimoji="1" lang="ja-JP" altLang="en-US" smtClean="0"/>
              <a:t>2014/9/5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4A97D-29C6-4394-9B0A-E13EA99DB1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DBB5B-E152-4EAA-BA97-2E13A6428114}" type="datetimeFigureOut">
              <a:rPr kumimoji="1" lang="ja-JP" altLang="en-US" smtClean="0"/>
              <a:t>2014/9/5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4A97D-29C6-4394-9B0A-E13EA99DB1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DBB5B-E152-4EAA-BA97-2E13A6428114}" type="datetimeFigureOut">
              <a:rPr kumimoji="1" lang="ja-JP" altLang="en-US" smtClean="0"/>
              <a:t>2014/9/5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4A97D-29C6-4394-9B0A-E13EA99DB1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28340F-2371-4DC6-932D-9CBE31943E1E}" type="datetimeFigureOut">
              <a:rPr kumimoji="1" lang="ja-JP" altLang="en-US" smtClean="0"/>
              <a:t>2014/9/5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5CFBA1-AA16-4FD3-92FF-E0C93EFB46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2266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タイトル プレースホルダー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  <a:p>
            <a:pPr lvl="1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2 </a:t>
            </a:r>
            <a:r>
              <a:rPr kumimoji="0" lang="ja-JP" altLang="en-US" smtClean="0"/>
              <a:t>レベル</a:t>
            </a:r>
          </a:p>
          <a:p>
            <a:pPr lvl="2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3 </a:t>
            </a:r>
            <a:r>
              <a:rPr kumimoji="0" lang="ja-JP" altLang="en-US" smtClean="0"/>
              <a:t>レベル</a:t>
            </a:r>
          </a:p>
          <a:p>
            <a:pPr lvl="3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4 </a:t>
            </a:r>
            <a:r>
              <a:rPr kumimoji="0" lang="ja-JP" altLang="en-US" smtClean="0"/>
              <a:t>レベル</a:t>
            </a:r>
          </a:p>
          <a:p>
            <a:pPr lvl="4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5 </a:t>
            </a:r>
            <a:r>
              <a:rPr kumimoji="0" lang="ja-JP" altLang="en-US" smtClean="0"/>
              <a:t>レベル</a:t>
            </a:r>
            <a:endParaRPr kumimoji="0" lang="en-US"/>
          </a:p>
        </p:txBody>
      </p:sp>
      <p:sp>
        <p:nvSpPr>
          <p:cNvPr id="14" name="日付プレースホルダー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F0DBB5B-E152-4EAA-BA97-2E13A6428114}" type="datetimeFigureOut">
              <a:rPr kumimoji="1" lang="ja-JP" altLang="en-US" smtClean="0"/>
              <a:t>2014/9/5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23" name="スライド番号プレースホルダー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E5E4A97D-29C6-4394-9B0A-E13EA99DB1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1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1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1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1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1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1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1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1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1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1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1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1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1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1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7.jpe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1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1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1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1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1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1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1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1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1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1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1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1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1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1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1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1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1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1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ja-JP" altLang="en-US" dirty="0" smtClean="0"/>
              <a:t>馬橋小学校６期生同期会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03648" y="4149080"/>
            <a:ext cx="6400800" cy="1752600"/>
          </a:xfrm>
        </p:spPr>
        <p:txBody>
          <a:bodyPr/>
          <a:lstStyle/>
          <a:p>
            <a:r>
              <a:rPr kumimoji="1" lang="ja-JP" altLang="en-US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平成２６年９月２０日</a:t>
            </a:r>
            <a:r>
              <a:rPr kumimoji="1" lang="en-US" altLang="ja-JP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/>
            </a:r>
            <a:br>
              <a:rPr kumimoji="1" lang="en-US" altLang="ja-JP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+mj-ea"/>
                <a:ea typeface="+mj-ea"/>
              </a:rPr>
            </a:br>
            <a:r>
              <a:rPr kumimoji="1" lang="ja-JP" altLang="en-US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中野サンプラザにて</a:t>
            </a:r>
            <a:endParaRPr kumimoji="1" lang="ja-JP" altLang="en-US" dirty="0">
              <a:solidFill>
                <a:schemeClr val="accent1">
                  <a:lumMod val="60000"/>
                  <a:lumOff val="40000"/>
                </a:schemeClr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271669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思い出のアルバム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>
                <a:latin typeface="+mj-ea"/>
                <a:ea typeface="+mj-ea"/>
              </a:rPr>
              <a:t>こんなこと、あんなこと</a:t>
            </a:r>
            <a:endParaRPr kumimoji="1" lang="en-US" altLang="ja-JP" dirty="0" smtClean="0">
              <a:latin typeface="+mj-ea"/>
              <a:ea typeface="+mj-ea"/>
            </a:endParaRPr>
          </a:p>
          <a:p>
            <a:endParaRPr lang="en-US" altLang="ja-JP" dirty="0">
              <a:latin typeface="+mj-ea"/>
              <a:ea typeface="+mj-ea"/>
            </a:endParaRPr>
          </a:p>
          <a:p>
            <a:r>
              <a:rPr kumimoji="1" lang="ja-JP" altLang="en-US" dirty="0" smtClean="0">
                <a:latin typeface="+mj-ea"/>
                <a:ea typeface="+mj-ea"/>
              </a:rPr>
              <a:t>あっ、そういえば</a:t>
            </a:r>
            <a:endParaRPr kumimoji="1" lang="en-US" altLang="ja-JP" dirty="0" smtClean="0">
              <a:latin typeface="+mj-ea"/>
              <a:ea typeface="+mj-ea"/>
            </a:endParaRPr>
          </a:p>
          <a:p>
            <a:endParaRPr lang="en-US" altLang="ja-JP" dirty="0">
              <a:latin typeface="+mj-ea"/>
              <a:ea typeface="+mj-ea"/>
            </a:endParaRPr>
          </a:p>
          <a:p>
            <a:r>
              <a:rPr kumimoji="1" lang="ja-JP" altLang="en-US" dirty="0" smtClean="0">
                <a:latin typeface="+mj-ea"/>
                <a:ea typeface="+mj-ea"/>
              </a:rPr>
              <a:t>えっ、本当に？</a:t>
            </a:r>
            <a:endParaRPr kumimoji="1" lang="ja-JP" altLang="en-US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81295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馬橋小学校の誕生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137160" indent="0">
              <a:buNone/>
            </a:pPr>
            <a:r>
              <a:rPr lang="ja-JP" altLang="en-US" dirty="0">
                <a:latin typeface="+mj-ea"/>
                <a:ea typeface="+mj-ea"/>
              </a:rPr>
              <a:t>杉１、杉９、杉４の学区を合わせて、新学区域</a:t>
            </a:r>
            <a:r>
              <a:rPr lang="ja-JP" altLang="en-US" dirty="0" smtClean="0">
                <a:latin typeface="+mj-ea"/>
                <a:ea typeface="+mj-ea"/>
              </a:rPr>
              <a:t>として馬橋４丁目に昭和２７年、工事着工されました。</a:t>
            </a:r>
            <a:endParaRPr lang="en-US" altLang="ja-JP" dirty="0">
              <a:latin typeface="+mj-ea"/>
              <a:ea typeface="+mj-ea"/>
            </a:endParaRPr>
          </a:p>
          <a:p>
            <a:pPr marL="137160" indent="0">
              <a:buNone/>
            </a:pPr>
            <a:r>
              <a:rPr lang="ja-JP" altLang="en-US" dirty="0">
                <a:latin typeface="+mj-ea"/>
                <a:ea typeface="+mj-ea"/>
              </a:rPr>
              <a:t>４月５日の開校式</a:t>
            </a:r>
            <a:r>
              <a:rPr lang="ja-JP" altLang="en-US" dirty="0" smtClean="0">
                <a:latin typeface="+mj-ea"/>
                <a:ea typeface="+mj-ea"/>
              </a:rPr>
              <a:t>は、校舎</a:t>
            </a:r>
            <a:r>
              <a:rPr lang="ja-JP" altLang="en-US" dirty="0">
                <a:latin typeface="+mj-ea"/>
                <a:ea typeface="+mj-ea"/>
              </a:rPr>
              <a:t>が建設中の</a:t>
            </a:r>
            <a:r>
              <a:rPr lang="ja-JP" altLang="en-US" dirty="0" smtClean="0">
                <a:latin typeface="+mj-ea"/>
                <a:ea typeface="+mj-ea"/>
              </a:rPr>
              <a:t>為それぞれ</a:t>
            </a:r>
            <a:r>
              <a:rPr lang="ja-JP" altLang="en-US" dirty="0">
                <a:latin typeface="+mj-ea"/>
                <a:ea typeface="+mj-ea"/>
              </a:rPr>
              <a:t>の学校で</a:t>
            </a:r>
            <a:r>
              <a:rPr lang="ja-JP" altLang="en-US" dirty="0" smtClean="0">
                <a:latin typeface="+mj-ea"/>
                <a:ea typeface="+mj-ea"/>
              </a:rPr>
              <a:t>行い、１年生</a:t>
            </a:r>
            <a:r>
              <a:rPr lang="ja-JP" altLang="en-US" dirty="0">
                <a:latin typeface="+mj-ea"/>
                <a:ea typeface="+mj-ea"/>
              </a:rPr>
              <a:t>から３年生</a:t>
            </a:r>
            <a:r>
              <a:rPr lang="ja-JP" altLang="en-US" dirty="0" smtClean="0">
                <a:latin typeface="+mj-ea"/>
                <a:ea typeface="+mj-ea"/>
              </a:rPr>
              <a:t>まで６７１名</a:t>
            </a:r>
            <a:r>
              <a:rPr lang="ja-JP" altLang="en-US" dirty="0">
                <a:latin typeface="+mj-ea"/>
                <a:ea typeface="+mj-ea"/>
              </a:rPr>
              <a:t>の児童の新しい学校生活が始まりました。</a:t>
            </a:r>
            <a:endParaRPr lang="en-US" altLang="ja-JP" dirty="0">
              <a:latin typeface="+mj-ea"/>
              <a:ea typeface="+mj-ea"/>
            </a:endParaRPr>
          </a:p>
          <a:p>
            <a:pPr marL="137160" indent="0">
              <a:buNone/>
            </a:pPr>
            <a:r>
              <a:rPr lang="ja-JP" altLang="en-US" dirty="0">
                <a:latin typeface="+mj-ea"/>
                <a:ea typeface="+mj-ea"/>
              </a:rPr>
              <a:t>４月２２日に全校遠足があり、豊島園までの６キロの道のりをそれぞれの分校から徒歩で行き、野外音楽堂の前で対面式が行われました。</a:t>
            </a:r>
            <a:endParaRPr lang="en-US" altLang="ja-JP" dirty="0">
              <a:latin typeface="+mj-ea"/>
              <a:ea typeface="+mj-ea"/>
            </a:endParaRPr>
          </a:p>
          <a:p>
            <a:pPr marL="137160" indent="0">
              <a:buNone/>
            </a:pPr>
            <a:r>
              <a:rPr lang="ja-JP" altLang="en-US" dirty="0" smtClean="0">
                <a:latin typeface="+mj-ea"/>
                <a:ea typeface="+mj-ea"/>
              </a:rPr>
              <a:t>２７年９月に新校舎落成</a:t>
            </a:r>
            <a:r>
              <a:rPr lang="en-US" altLang="ja-JP" dirty="0" smtClean="0">
                <a:latin typeface="+mj-ea"/>
                <a:ea typeface="+mj-ea"/>
              </a:rPr>
              <a:t>(</a:t>
            </a:r>
            <a:r>
              <a:rPr lang="ja-JP" altLang="en-US" dirty="0" smtClean="0">
                <a:latin typeface="+mj-ea"/>
                <a:ea typeface="+mj-ea"/>
              </a:rPr>
              <a:t>１４教室）</a:t>
            </a:r>
            <a:endParaRPr lang="en-US" altLang="ja-JP" dirty="0" smtClean="0">
              <a:latin typeface="+mj-ea"/>
              <a:ea typeface="+mj-ea"/>
            </a:endParaRPr>
          </a:p>
          <a:p>
            <a:pPr marL="137160" indent="0">
              <a:buNone/>
            </a:pPr>
            <a:r>
              <a:rPr lang="ja-JP" altLang="en-US" dirty="0" smtClean="0">
                <a:latin typeface="+mj-ea"/>
                <a:ea typeface="+mj-ea"/>
              </a:rPr>
              <a:t>２学期の始まる９月２日に全校児童と教職員が新校舎に移り、記念式が行われました。</a:t>
            </a:r>
          </a:p>
          <a:p>
            <a:endParaRPr kumimoji="1" lang="ja-JP" altLang="en-US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294245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55" t="2978" r="7019" b="22381"/>
          <a:stretch/>
        </p:blipFill>
        <p:spPr>
          <a:xfrm>
            <a:off x="539552" y="405625"/>
            <a:ext cx="7992888" cy="5803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463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39" t="13932" r="6558" b="11111"/>
          <a:stretch/>
        </p:blipFill>
        <p:spPr>
          <a:xfrm>
            <a:off x="723900" y="1133475"/>
            <a:ext cx="7762876" cy="4695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709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/>
          <a:lstStyle/>
          <a:p>
            <a:r>
              <a:rPr kumimoji="1" lang="ja-JP" altLang="en-US" dirty="0" smtClean="0"/>
              <a:t>校舎の建設</a:t>
            </a:r>
            <a:endParaRPr kumimoji="1" lang="ja-JP" altLang="en-US" dirty="0"/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6" t="1945" r="3140" b="11889"/>
          <a:stretch/>
        </p:blipFill>
        <p:spPr>
          <a:xfrm>
            <a:off x="771525" y="457200"/>
            <a:ext cx="7886700" cy="551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005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39552" y="188641"/>
            <a:ext cx="7772400" cy="1224135"/>
          </a:xfrm>
        </p:spPr>
        <p:txBody>
          <a:bodyPr/>
          <a:lstStyle/>
          <a:p>
            <a:r>
              <a:rPr lang="ja-JP" altLang="en-US" dirty="0" smtClean="0"/>
              <a:t>昭和</a:t>
            </a:r>
            <a:r>
              <a:rPr lang="ja-JP" altLang="en-US" dirty="0"/>
              <a:t>４４年</a:t>
            </a:r>
            <a:r>
              <a:rPr kumimoji="1" lang="ja-JP" altLang="en-US" dirty="0" smtClean="0"/>
              <a:t>校舎の完成</a:t>
            </a:r>
            <a:endParaRPr kumimoji="1" lang="ja-JP" altLang="en-US" dirty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237" y="1846366"/>
            <a:ext cx="3383877" cy="44447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4461" y="3933056"/>
            <a:ext cx="693480" cy="1257409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9319" y="3885408"/>
            <a:ext cx="800169" cy="2057578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9513" y="3885408"/>
            <a:ext cx="670618" cy="967824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2095359"/>
            <a:ext cx="960203" cy="662997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3763" y="3967421"/>
            <a:ext cx="655377" cy="899238"/>
          </a:xfrm>
          <a:prstGeom prst="rect">
            <a:avLst/>
          </a:prstGeom>
        </p:spPr>
      </p:pic>
      <p:sp>
        <p:nvSpPr>
          <p:cNvPr id="12" name="テキスト ボックス 11"/>
          <p:cNvSpPr txBox="1"/>
          <p:nvPr/>
        </p:nvSpPr>
        <p:spPr>
          <a:xfrm>
            <a:off x="890393" y="4046154"/>
            <a:ext cx="1944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西側校舎の半分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kumimoji="1" lang="ja-JP" altLang="en-US" dirty="0" smtClean="0"/>
              <a:t>　</a:t>
            </a:r>
            <a:r>
              <a:rPr lang="ja-JP" altLang="en-US" dirty="0" smtClean="0"/>
              <a:t>昭和</a:t>
            </a:r>
            <a:r>
              <a:rPr lang="ja-JP" altLang="en-US" dirty="0"/>
              <a:t>２８年</a:t>
            </a:r>
            <a:endParaRPr kumimoji="1" lang="ja-JP" altLang="en-US" dirty="0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909021" y="5176590"/>
            <a:ext cx="1944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西側校舎の完成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kumimoji="1" lang="ja-JP" altLang="en-US" dirty="0" smtClean="0"/>
              <a:t>　昭和３６年</a:t>
            </a:r>
            <a:endParaRPr kumimoji="1" lang="ja-JP" altLang="en-US" dirty="0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6578541" y="4597325"/>
            <a:ext cx="1944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体育館</a:t>
            </a:r>
            <a:r>
              <a:rPr kumimoji="1" lang="ja-JP" altLang="en-US" dirty="0" smtClean="0"/>
              <a:t>の完成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kumimoji="1" lang="ja-JP" altLang="en-US" dirty="0" smtClean="0"/>
              <a:t>　昭和４０年</a:t>
            </a:r>
            <a:endParaRPr kumimoji="1" lang="ja-JP" altLang="en-US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6555299" y="1977430"/>
            <a:ext cx="1944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プールの完成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kumimoji="1" lang="ja-JP" altLang="en-US" dirty="0" smtClean="0"/>
              <a:t>　昭和３６年</a:t>
            </a:r>
            <a:endParaRPr kumimoji="1" lang="ja-JP" altLang="en-US" dirty="0"/>
          </a:p>
        </p:txBody>
      </p:sp>
      <p:sp>
        <p:nvSpPr>
          <p:cNvPr id="16" name="テキスト ボックス 10"/>
          <p:cNvSpPr txBox="1"/>
          <p:nvPr/>
        </p:nvSpPr>
        <p:spPr>
          <a:xfrm>
            <a:off x="6570504" y="3885407"/>
            <a:ext cx="2573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ja-JP" altLang="en-US" dirty="0" smtClean="0"/>
              <a:t>保健室、図書室</a:t>
            </a:r>
            <a:endParaRPr kumimoji="1" lang="en-US" altLang="ja-JP" dirty="0" smtClean="0"/>
          </a:p>
          <a:p>
            <a:r>
              <a:rPr kumimoji="1" lang="ja-JP" altLang="en-US" dirty="0" smtClean="0"/>
              <a:t>　昭和３６年</a:t>
            </a:r>
            <a:endParaRPr kumimoji="1" lang="ja-JP" altLang="en-US" dirty="0"/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2368" y="2862645"/>
            <a:ext cx="569875" cy="608907"/>
          </a:xfrm>
          <a:prstGeom prst="rect">
            <a:avLst/>
          </a:prstGeom>
        </p:spPr>
      </p:pic>
      <p:sp>
        <p:nvSpPr>
          <p:cNvPr id="18" name="テキスト ボックス 17"/>
          <p:cNvSpPr txBox="1"/>
          <p:nvPr/>
        </p:nvSpPr>
        <p:spPr>
          <a:xfrm>
            <a:off x="6570232" y="2862645"/>
            <a:ext cx="1944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音楽室</a:t>
            </a:r>
            <a:r>
              <a:rPr kumimoji="1" lang="ja-JP" altLang="en-US" dirty="0" smtClean="0"/>
              <a:t>の完成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kumimoji="1" lang="ja-JP" altLang="en-US" dirty="0" smtClean="0"/>
              <a:t>　昭和３６年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30588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0"/>
                            </p:stCondLst>
                            <p:childTnLst>
                              <p:par>
                                <p:cTn id="7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0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4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9000"/>
                            </p:stCondLst>
                            <p:childTnLst>
                              <p:par>
                                <p:cTn id="9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4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45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31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31" tmFilter="0, 0; 0.125,0.2665; 0.25,0.4; 0.375,0.465; 0.5,0.5;  0.625,0.535; 0.75,0.6; 0.875,0.7335; 1,1">
                                          <p:stCondLst>
                                            <p:cond delay="53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66" tmFilter="0, 0; 0.125,0.2665; 0.25,0.4; 0.375,0.465; 0.5,0.5;  0.625,0.535; 0.75,0.6; 0.875,0.7335; 1,1">
                                          <p:stCondLst>
                                            <p:cond delay="105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31" tmFilter="0, 0; 0.125,0.2665; 0.25,0.4; 0.375,0.465; 0.5,0.5;  0.625,0.535; 0.75,0.6; 0.875,0.7335; 1,1">
                                          <p:stCondLst>
                                            <p:cond delay="13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0" dur="21">
                                          <p:stCondLst>
                                            <p:cond delay="52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1" dur="133" decel="50000">
                                          <p:stCondLst>
                                            <p:cond delay="54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1">
                                          <p:stCondLst>
                                            <p:cond delay="10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3" dur="133" decel="50000">
                                          <p:stCondLst>
                                            <p:cond delay="10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1">
                                          <p:stCondLst>
                                            <p:cond delay="131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5" dur="133" decel="50000">
                                          <p:stCondLst>
                                            <p:cond delay="13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1">
                                          <p:stCondLst>
                                            <p:cond delay="144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7" dur="133" decel="50000">
                                          <p:stCondLst>
                                            <p:cond delay="146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8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0600"/>
                            </p:stCondLst>
                            <p:childTnLst>
                              <p:par>
                                <p:cTn id="11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2600"/>
                            </p:stCondLst>
                            <p:childTnLst>
                              <p:par>
                                <p:cTn id="13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6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  <p:bldP spid="13" grpId="0"/>
      <p:bldP spid="14" grpId="0"/>
      <p:bldP spid="15" grpId="0"/>
      <p:bldP spid="16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完成当時の航空写真</a:t>
            </a:r>
            <a:endParaRPr kumimoji="1" lang="ja-JP" altLang="en-US" dirty="0"/>
          </a:p>
        </p:txBody>
      </p:sp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9" r="1571"/>
          <a:stretch/>
        </p:blipFill>
        <p:spPr>
          <a:xfrm>
            <a:off x="827584" y="1340768"/>
            <a:ext cx="7300292" cy="5063448"/>
          </a:xfrm>
        </p:spPr>
      </p:pic>
    </p:spTree>
    <p:extLst>
      <p:ext uri="{BB962C8B-B14F-4D97-AF65-F5344CB8AC3E}">
        <p14:creationId xmlns:p14="http://schemas.microsoft.com/office/powerpoint/2010/main" val="2440607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校章の</a:t>
            </a:r>
            <a:r>
              <a:rPr lang="ja-JP" altLang="en-US" dirty="0" smtClean="0"/>
              <a:t>図案募集</a:t>
            </a:r>
            <a:endParaRPr kumimoji="1" lang="ja-JP" altLang="en-US" dirty="0"/>
          </a:p>
        </p:txBody>
      </p:sp>
      <p:pic>
        <p:nvPicPr>
          <p:cNvPr id="6" name="コンテンツ プレースホルダー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2335951"/>
            <a:ext cx="2310861" cy="21167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図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57" r="8040"/>
          <a:stretch/>
        </p:blipFill>
        <p:spPr>
          <a:xfrm>
            <a:off x="4932040" y="2276872"/>
            <a:ext cx="2306961" cy="21418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28655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校章の</a:t>
            </a:r>
            <a:r>
              <a:rPr lang="ja-JP" altLang="en-US" dirty="0"/>
              <a:t>図案</a:t>
            </a:r>
            <a:r>
              <a:rPr lang="ja-JP" altLang="en-US" dirty="0" smtClean="0"/>
              <a:t>決定</a:t>
            </a:r>
            <a:endParaRPr kumimoji="1" lang="ja-JP" altLang="en-US" dirty="0"/>
          </a:p>
        </p:txBody>
      </p:sp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1772816"/>
            <a:ext cx="4464496" cy="441656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72842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7" t="2604" r="2966"/>
          <a:stretch/>
        </p:blipFill>
        <p:spPr>
          <a:xfrm>
            <a:off x="323528" y="80983"/>
            <a:ext cx="8424936" cy="6645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290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kumimoji="1" lang="ja-JP" altLang="en-US" dirty="0" smtClean="0"/>
              <a:t>職員室</a:t>
            </a:r>
            <a:endParaRPr kumimoji="1" lang="ja-JP" altLang="en-US" dirty="0"/>
          </a:p>
        </p:txBody>
      </p:sp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" t="4142"/>
          <a:stretch/>
        </p:blipFill>
        <p:spPr>
          <a:xfrm>
            <a:off x="467544" y="1124744"/>
            <a:ext cx="8249419" cy="5369250"/>
          </a:xfrm>
        </p:spPr>
      </p:pic>
    </p:spTree>
    <p:extLst>
      <p:ext uri="{BB962C8B-B14F-4D97-AF65-F5344CB8AC3E}">
        <p14:creationId xmlns:p14="http://schemas.microsoft.com/office/powerpoint/2010/main" val="3883131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51520" y="697260"/>
            <a:ext cx="4968552" cy="1143000"/>
          </a:xfrm>
        </p:spPr>
        <p:txBody>
          <a:bodyPr/>
          <a:lstStyle/>
          <a:p>
            <a:r>
              <a:rPr kumimoji="1" lang="ja-JP" altLang="en-US" dirty="0" smtClean="0"/>
              <a:t>授業風景</a:t>
            </a:r>
            <a:endParaRPr kumimoji="1" lang="ja-JP" altLang="en-US" dirty="0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404664"/>
            <a:ext cx="4176464" cy="300477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636912"/>
            <a:ext cx="4871654" cy="309634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460081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1" t="3898" r="1031" b="14128"/>
          <a:stretch/>
        </p:blipFill>
        <p:spPr>
          <a:xfrm>
            <a:off x="395536" y="2708920"/>
            <a:ext cx="5166191" cy="366977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1" t="11498" r="5448" b="11231"/>
          <a:stretch/>
        </p:blipFill>
        <p:spPr>
          <a:xfrm>
            <a:off x="5220072" y="526207"/>
            <a:ext cx="3632294" cy="276832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981763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給食の時間</a:t>
            </a:r>
            <a:endParaRPr kumimoji="1" lang="ja-JP" altLang="en-US" dirty="0"/>
          </a:p>
        </p:txBody>
      </p:sp>
      <p:pic>
        <p:nvPicPr>
          <p:cNvPr id="6" name="コンテンツ プレースホルダー 5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6" r="1714"/>
          <a:stretch/>
        </p:blipFill>
        <p:spPr>
          <a:xfrm>
            <a:off x="737348" y="1412776"/>
            <a:ext cx="7795092" cy="5132180"/>
          </a:xfrm>
        </p:spPr>
      </p:pic>
    </p:spTree>
    <p:extLst>
      <p:ext uri="{BB962C8B-B14F-4D97-AF65-F5344CB8AC3E}">
        <p14:creationId xmlns:p14="http://schemas.microsoft.com/office/powerpoint/2010/main" val="2647807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26895"/>
            <a:ext cx="8773832" cy="4946321"/>
          </a:xfr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403648" y="5517232"/>
            <a:ext cx="6048672" cy="936104"/>
          </a:xfrm>
        </p:spPr>
        <p:txBody>
          <a:bodyPr>
            <a:normAutofit/>
          </a:bodyPr>
          <a:lstStyle/>
          <a:p>
            <a:r>
              <a:rPr kumimoji="1" lang="ja-JP" altLang="en-US" sz="2000" b="0" dirty="0" smtClean="0">
                <a:solidFill>
                  <a:schemeClr val="tx1"/>
                </a:solidFill>
                <a:latin typeface="+mn-ea"/>
                <a:ea typeface="+mn-ea"/>
              </a:rPr>
              <a:t>冬の朝の風景　</a:t>
            </a:r>
            <a:r>
              <a:rPr lang="ja-JP" altLang="en-US" sz="2000" b="0" dirty="0" smtClean="0">
                <a:solidFill>
                  <a:schemeClr val="tx1"/>
                </a:solidFill>
                <a:latin typeface="+mn-ea"/>
                <a:ea typeface="+mn-ea"/>
              </a:rPr>
              <a:t>生徒数１６００人！</a:t>
            </a:r>
            <a:endParaRPr kumimoji="1" lang="ja-JP" altLang="en-US" sz="2000" b="0" dirty="0">
              <a:solidFill>
                <a:schemeClr val="tx1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085633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馬橋小学校沿革史</a:t>
            </a:r>
            <a:endParaRPr kumimoji="1" lang="ja-JP" altLang="en-US" dirty="0"/>
          </a:p>
        </p:txBody>
      </p:sp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916832"/>
            <a:ext cx="8863938" cy="36004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654583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467544" y="548680"/>
            <a:ext cx="8229600" cy="1139552"/>
          </a:xfrm>
        </p:spPr>
        <p:txBody>
          <a:bodyPr>
            <a:normAutofit/>
          </a:bodyPr>
          <a:lstStyle/>
          <a:p>
            <a:r>
              <a:rPr lang="ja-JP" altLang="en-US" dirty="0" smtClean="0"/>
              <a:t>昭和３０年４月５日入学式</a:t>
            </a:r>
            <a:endParaRPr kumimoji="1" lang="ja-JP" altLang="en-US" dirty="0"/>
          </a:p>
        </p:txBody>
      </p:sp>
      <p:pic>
        <p:nvPicPr>
          <p:cNvPr id="13" name="図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2442813"/>
            <a:ext cx="4656208" cy="3289324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437941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1" t="5413" r="4501" b="13778"/>
          <a:stretch/>
        </p:blipFill>
        <p:spPr>
          <a:xfrm>
            <a:off x="179512" y="332656"/>
            <a:ext cx="8845265" cy="5688632"/>
          </a:xfrm>
        </p:spPr>
      </p:pic>
      <p:sp>
        <p:nvSpPr>
          <p:cNvPr id="2" name="テキスト ボックス 1"/>
          <p:cNvSpPr txBox="1"/>
          <p:nvPr/>
        </p:nvSpPr>
        <p:spPr>
          <a:xfrm>
            <a:off x="3995936" y="6237312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 smtClean="0"/>
              <a:t>組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3345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3" t="4680" r="3673" b="10921"/>
          <a:stretch/>
        </p:blipFill>
        <p:spPr>
          <a:xfrm>
            <a:off x="107504" y="332656"/>
            <a:ext cx="8834231" cy="5688632"/>
          </a:xfrm>
        </p:spPr>
      </p:pic>
      <p:sp>
        <p:nvSpPr>
          <p:cNvPr id="2" name="テキスト ボックス 1"/>
          <p:cNvSpPr txBox="1"/>
          <p:nvPr/>
        </p:nvSpPr>
        <p:spPr>
          <a:xfrm>
            <a:off x="3779912" y="6237312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dirty="0"/>
              <a:t>４</a:t>
            </a:r>
            <a:r>
              <a:rPr kumimoji="1" lang="ja-JP" altLang="en-US" dirty="0" smtClean="0"/>
              <a:t>組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08865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9" t="3137" b="6245"/>
          <a:stretch/>
        </p:blipFill>
        <p:spPr>
          <a:xfrm>
            <a:off x="150483" y="260648"/>
            <a:ext cx="8880821" cy="5873452"/>
          </a:xfrm>
          <a:prstGeom prst="rect">
            <a:avLst/>
          </a:prstGeom>
        </p:spPr>
      </p:pic>
      <p:sp>
        <p:nvSpPr>
          <p:cNvPr id="2" name="テキスト ボックス 1"/>
          <p:cNvSpPr txBox="1"/>
          <p:nvPr/>
        </p:nvSpPr>
        <p:spPr>
          <a:xfrm>
            <a:off x="4050833" y="6309320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 smtClean="0"/>
              <a:t>５組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78111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51520" y="548680"/>
            <a:ext cx="4032448" cy="1143000"/>
          </a:xfrm>
        </p:spPr>
        <p:txBody>
          <a:bodyPr/>
          <a:lstStyle/>
          <a:p>
            <a:r>
              <a:rPr kumimoji="1" lang="ja-JP" altLang="en-US" dirty="0" smtClean="0"/>
              <a:t>音楽活動</a:t>
            </a:r>
            <a:endParaRPr kumimoji="1" lang="ja-JP" altLang="en-US" dirty="0"/>
          </a:p>
        </p:txBody>
      </p:sp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1412776"/>
            <a:ext cx="6976971" cy="5113259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209532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ja-JP" altLang="en-US" dirty="0" smtClean="0"/>
              <a:t>昭和３５年２月日本教育テレビ出演</a:t>
            </a:r>
            <a:endParaRPr kumimoji="1" lang="ja-JP" altLang="en-US" dirty="0"/>
          </a:p>
        </p:txBody>
      </p:sp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4" t="317" r="1834" b="1408"/>
          <a:stretch/>
        </p:blipFill>
        <p:spPr>
          <a:xfrm>
            <a:off x="827584" y="1340768"/>
            <a:ext cx="7522590" cy="516788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72162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テレビ出演記念のアルバム</a:t>
            </a:r>
            <a:endParaRPr kumimoji="1" lang="ja-JP" altLang="en-US" dirty="0"/>
          </a:p>
        </p:txBody>
      </p:sp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6120" y="1600200"/>
            <a:ext cx="5651759" cy="4708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61376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332656"/>
            <a:ext cx="9027911" cy="6212347"/>
          </a:xfrm>
        </p:spPr>
      </p:pic>
    </p:spTree>
    <p:extLst>
      <p:ext uri="{BB962C8B-B14F-4D97-AF65-F5344CB8AC3E}">
        <p14:creationId xmlns:p14="http://schemas.microsoft.com/office/powerpoint/2010/main" val="243560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ja-JP" altLang="en-US" dirty="0" smtClean="0"/>
              <a:t>杉並区連合音楽会</a:t>
            </a:r>
            <a:r>
              <a:rPr kumimoji="1" lang="ja-JP" altLang="en-US" sz="2700" dirty="0" smtClean="0"/>
              <a:t>（オペラろばとこおろぎ</a:t>
            </a:r>
            <a:r>
              <a:rPr kumimoji="1" lang="ja-JP" altLang="en-US" dirty="0" smtClean="0"/>
              <a:t>）</a:t>
            </a:r>
            <a:endParaRPr kumimoji="1" lang="ja-JP" altLang="en-US" dirty="0"/>
          </a:p>
        </p:txBody>
      </p:sp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448" y="1744811"/>
            <a:ext cx="6921104" cy="4708525"/>
          </a:xfrm>
        </p:spPr>
      </p:pic>
    </p:spTree>
    <p:extLst>
      <p:ext uri="{BB962C8B-B14F-4D97-AF65-F5344CB8AC3E}">
        <p14:creationId xmlns:p14="http://schemas.microsoft.com/office/powerpoint/2010/main" val="3112611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94419"/>
            <a:ext cx="8593201" cy="6186909"/>
          </a:xfrm>
        </p:spPr>
      </p:pic>
    </p:spTree>
    <p:extLst>
      <p:ext uri="{BB962C8B-B14F-4D97-AF65-F5344CB8AC3E}">
        <p14:creationId xmlns:p14="http://schemas.microsoft.com/office/powerpoint/2010/main" val="2075084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オペラ　猫のコーラス</a:t>
            </a:r>
            <a:endParaRPr kumimoji="1" lang="ja-JP" altLang="en-US" dirty="0"/>
          </a:p>
        </p:txBody>
      </p:sp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484784"/>
            <a:ext cx="7323771" cy="5238816"/>
          </a:xfrm>
        </p:spPr>
      </p:pic>
    </p:spTree>
    <p:extLst>
      <p:ext uri="{BB962C8B-B14F-4D97-AF65-F5344CB8AC3E}">
        <p14:creationId xmlns:p14="http://schemas.microsoft.com/office/powerpoint/2010/main" val="198307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5" t="7247" r="2008" b="11574"/>
          <a:stretch/>
        </p:blipFill>
        <p:spPr>
          <a:xfrm>
            <a:off x="85280" y="836712"/>
            <a:ext cx="8935297" cy="4968551"/>
          </a:xfrm>
        </p:spPr>
      </p:pic>
      <p:sp>
        <p:nvSpPr>
          <p:cNvPr id="2" name="テキスト ボックス 1"/>
          <p:cNvSpPr txBox="1"/>
          <p:nvPr/>
        </p:nvSpPr>
        <p:spPr>
          <a:xfrm>
            <a:off x="3635896" y="6021288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杉並公会堂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7585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3284984"/>
            <a:ext cx="4695946" cy="3064428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709160"/>
          </a:xfrm>
        </p:spPr>
        <p:txBody>
          <a:bodyPr>
            <a:normAutofit/>
          </a:bodyPr>
          <a:lstStyle/>
          <a:p>
            <a:r>
              <a:rPr lang="ja-JP" altLang="en-US" b="1" dirty="0" smtClean="0">
                <a:latin typeface="+mj-ea"/>
                <a:ea typeface="+mj-ea"/>
              </a:rPr>
              <a:t>岩井海岸臨海学校（４年生）</a:t>
            </a:r>
            <a:endParaRPr lang="en-US" altLang="ja-JP" b="1" dirty="0" smtClean="0">
              <a:latin typeface="+mj-ea"/>
              <a:ea typeface="+mj-ea"/>
            </a:endParaRPr>
          </a:p>
          <a:p>
            <a:r>
              <a:rPr lang="ja-JP" altLang="en-US" b="1" dirty="0" smtClean="0">
                <a:latin typeface="+mj-ea"/>
                <a:ea typeface="+mj-ea"/>
              </a:rPr>
              <a:t>遠泳で途中に船から「氷砂糖」を貰った？</a:t>
            </a:r>
            <a:endParaRPr lang="en-US" altLang="ja-JP" b="1" dirty="0" smtClean="0">
              <a:latin typeface="+mj-ea"/>
              <a:ea typeface="+mj-ea"/>
            </a:endParaRPr>
          </a:p>
          <a:p>
            <a:r>
              <a:rPr lang="ja-JP" altLang="en-US" b="1" dirty="0">
                <a:latin typeface="+mj-ea"/>
                <a:ea typeface="+mj-ea"/>
              </a:rPr>
              <a:t>富津</a:t>
            </a:r>
            <a:r>
              <a:rPr lang="ja-JP" altLang="en-US" b="1" dirty="0" smtClean="0">
                <a:latin typeface="+mj-ea"/>
                <a:ea typeface="+mj-ea"/>
              </a:rPr>
              <a:t>学園</a:t>
            </a:r>
            <a:r>
              <a:rPr lang="en-US" altLang="ja-JP" b="1" dirty="0" smtClean="0">
                <a:latin typeface="+mj-ea"/>
                <a:ea typeface="+mj-ea"/>
              </a:rPr>
              <a:t>〈</a:t>
            </a:r>
            <a:r>
              <a:rPr lang="ja-JP" altLang="en-US" b="1" dirty="0" smtClean="0">
                <a:latin typeface="+mj-ea"/>
                <a:ea typeface="+mj-ea"/>
              </a:rPr>
              <a:t>６年生　移動教室）</a:t>
            </a:r>
            <a:endParaRPr lang="en-US" altLang="ja-JP" b="1" dirty="0" smtClean="0">
              <a:latin typeface="+mj-ea"/>
              <a:ea typeface="+mj-ea"/>
            </a:endParaRPr>
          </a:p>
          <a:p>
            <a:endParaRPr lang="en-US" altLang="ja-JP" b="1" dirty="0" smtClean="0">
              <a:latin typeface="+mj-ea"/>
              <a:ea typeface="+mj-ea"/>
            </a:endParaRPr>
          </a:p>
          <a:p>
            <a:endParaRPr lang="en-US" altLang="ja-JP" b="1" dirty="0">
              <a:latin typeface="+mj-ea"/>
              <a:ea typeface="+mj-ea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臨海学校の思い出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635852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63576"/>
            <a:ext cx="8721410" cy="5945744"/>
          </a:xfrm>
        </p:spPr>
      </p:pic>
      <p:sp>
        <p:nvSpPr>
          <p:cNvPr id="3" name="テキスト ボックス 2"/>
          <p:cNvSpPr txBox="1"/>
          <p:nvPr/>
        </p:nvSpPr>
        <p:spPr>
          <a:xfrm>
            <a:off x="3635896" y="6453336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岩井海岸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98133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9"/>
          <a:stretch/>
        </p:blipFill>
        <p:spPr>
          <a:xfrm>
            <a:off x="2195736" y="123825"/>
            <a:ext cx="4536504" cy="6666245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" name="テキスト ボックス 1"/>
          <p:cNvSpPr txBox="1"/>
          <p:nvPr/>
        </p:nvSpPr>
        <p:spPr>
          <a:xfrm>
            <a:off x="7247982" y="1268760"/>
            <a:ext cx="492443" cy="424847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kumimoji="1" lang="ja-JP" altLang="en-US" sz="2000" dirty="0" smtClean="0"/>
              <a:t>監視櫓</a:t>
            </a:r>
            <a:endParaRPr kumimoji="1" lang="ja-JP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209045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0" t="1623" r="153" b="902"/>
          <a:stretch/>
        </p:blipFill>
        <p:spPr>
          <a:xfrm>
            <a:off x="828674" y="295622"/>
            <a:ext cx="7400925" cy="558165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テキスト ボックス 4"/>
          <p:cNvSpPr txBox="1"/>
          <p:nvPr/>
        </p:nvSpPr>
        <p:spPr>
          <a:xfrm>
            <a:off x="2411760" y="6093296"/>
            <a:ext cx="4608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高橋先生、倉島先生のすいか割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1416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ここからが、富津学園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9050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63688" y="5993904"/>
            <a:ext cx="6203032" cy="675456"/>
          </a:xfrm>
        </p:spPr>
        <p:txBody>
          <a:bodyPr>
            <a:normAutofit/>
          </a:bodyPr>
          <a:lstStyle/>
          <a:p>
            <a:r>
              <a:rPr lang="ja-JP" altLang="en-US" sz="2000" b="0" dirty="0" smtClean="0">
                <a:solidFill>
                  <a:schemeClr val="tx1"/>
                </a:solidFill>
                <a:latin typeface="+mn-ea"/>
                <a:ea typeface="+mn-ea"/>
              </a:rPr>
              <a:t>食事中</a:t>
            </a:r>
            <a:r>
              <a:rPr lang="ja-JP" altLang="en-US" sz="2000" b="0" dirty="0">
                <a:solidFill>
                  <a:schemeClr val="tx1"/>
                </a:solidFill>
                <a:latin typeface="+mn-ea"/>
                <a:ea typeface="+mn-ea"/>
              </a:rPr>
              <a:t>？</a:t>
            </a:r>
            <a:endParaRPr kumimoji="1" lang="ja-JP" altLang="en-US" sz="2000" b="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0" t="1319"/>
          <a:stretch/>
        </p:blipFill>
        <p:spPr>
          <a:xfrm>
            <a:off x="179512" y="339849"/>
            <a:ext cx="8756761" cy="5753447"/>
          </a:xfrm>
        </p:spPr>
      </p:pic>
    </p:spTree>
    <p:extLst>
      <p:ext uri="{BB962C8B-B14F-4D97-AF65-F5344CB8AC3E}">
        <p14:creationId xmlns:p14="http://schemas.microsoft.com/office/powerpoint/2010/main" val="3396435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5" t="689"/>
          <a:stretch/>
        </p:blipFill>
        <p:spPr>
          <a:xfrm>
            <a:off x="2343150" y="476672"/>
            <a:ext cx="4101058" cy="58784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テキスト ボックス 1"/>
          <p:cNvSpPr txBox="1"/>
          <p:nvPr/>
        </p:nvSpPr>
        <p:spPr>
          <a:xfrm>
            <a:off x="6743912" y="1484784"/>
            <a:ext cx="492443" cy="367240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kumimoji="1" lang="ja-JP" altLang="en-US" sz="2000" dirty="0" smtClean="0"/>
              <a:t>昼寝中</a:t>
            </a:r>
            <a:endParaRPr kumimoji="1" lang="ja-JP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096036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58849"/>
            <a:ext cx="8712968" cy="6194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424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1" y="262631"/>
            <a:ext cx="9045383" cy="6118697"/>
          </a:xfrm>
        </p:spPr>
      </p:pic>
    </p:spTree>
    <p:extLst>
      <p:ext uri="{BB962C8B-B14F-4D97-AF65-F5344CB8AC3E}">
        <p14:creationId xmlns:p14="http://schemas.microsoft.com/office/powerpoint/2010/main" val="3029551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26" y="474536"/>
            <a:ext cx="8973270" cy="6050808"/>
          </a:xfrm>
        </p:spPr>
      </p:pic>
    </p:spTree>
    <p:extLst>
      <p:ext uri="{BB962C8B-B14F-4D97-AF65-F5344CB8AC3E}">
        <p14:creationId xmlns:p14="http://schemas.microsoft.com/office/powerpoint/2010/main" val="45042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遠足などの思い出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kumimoji="1" lang="ja-JP" altLang="en-US" dirty="0" smtClean="0">
                <a:latin typeface="+mj-ea"/>
                <a:ea typeface="+mj-ea"/>
              </a:rPr>
              <a:t>上野動物園</a:t>
            </a:r>
            <a:r>
              <a:rPr kumimoji="1" lang="en-US" altLang="ja-JP" dirty="0" smtClean="0">
                <a:latin typeface="+mj-ea"/>
                <a:ea typeface="+mj-ea"/>
              </a:rPr>
              <a:t>(</a:t>
            </a:r>
            <a:r>
              <a:rPr kumimoji="1" lang="ja-JP" altLang="en-US" dirty="0" smtClean="0">
                <a:latin typeface="+mj-ea"/>
                <a:ea typeface="+mj-ea"/>
              </a:rPr>
              <a:t>１年生）</a:t>
            </a:r>
            <a:endParaRPr kumimoji="1" lang="en-US" altLang="ja-JP" dirty="0" smtClean="0">
              <a:latin typeface="+mj-ea"/>
              <a:ea typeface="+mj-ea"/>
            </a:endParaRPr>
          </a:p>
          <a:p>
            <a:r>
              <a:rPr kumimoji="1" lang="ja-JP" altLang="en-US" dirty="0" smtClean="0">
                <a:latin typeface="+mj-ea"/>
                <a:ea typeface="+mj-ea"/>
              </a:rPr>
              <a:t>ユネスコ村（２年生）</a:t>
            </a:r>
            <a:endParaRPr kumimoji="1" lang="en-US" altLang="ja-JP" dirty="0" smtClean="0">
              <a:latin typeface="+mj-ea"/>
              <a:ea typeface="+mj-ea"/>
            </a:endParaRPr>
          </a:p>
          <a:p>
            <a:pPr marL="137160" indent="0">
              <a:buNone/>
            </a:pPr>
            <a:r>
              <a:rPr kumimoji="1" lang="ja-JP" altLang="en-US" dirty="0" smtClean="0">
                <a:latin typeface="+mj-ea"/>
                <a:ea typeface="+mj-ea"/>
              </a:rPr>
              <a:t>    大宮公園</a:t>
            </a:r>
            <a:endParaRPr kumimoji="1" lang="en-US" altLang="ja-JP" dirty="0" smtClean="0">
              <a:latin typeface="+mj-ea"/>
              <a:ea typeface="+mj-ea"/>
            </a:endParaRPr>
          </a:p>
          <a:p>
            <a:r>
              <a:rPr lang="ja-JP" altLang="en-US" dirty="0" smtClean="0">
                <a:latin typeface="+mj-ea"/>
                <a:ea typeface="+mj-ea"/>
              </a:rPr>
              <a:t>高尾山</a:t>
            </a:r>
            <a:r>
              <a:rPr lang="en-US" altLang="ja-JP" dirty="0">
                <a:latin typeface="+mj-ea"/>
                <a:ea typeface="+mj-ea"/>
              </a:rPr>
              <a:t>(</a:t>
            </a:r>
            <a:r>
              <a:rPr lang="ja-JP" altLang="en-US" dirty="0" smtClean="0">
                <a:latin typeface="+mj-ea"/>
                <a:ea typeface="+mj-ea"/>
              </a:rPr>
              <a:t>３年生１０月）</a:t>
            </a:r>
            <a:r>
              <a:rPr lang="en-US" altLang="ja-JP" dirty="0" smtClean="0">
                <a:latin typeface="+mj-ea"/>
                <a:ea typeface="+mj-ea"/>
              </a:rPr>
              <a:t/>
            </a:r>
            <a:br>
              <a:rPr lang="en-US" altLang="ja-JP" dirty="0" smtClean="0">
                <a:latin typeface="+mj-ea"/>
                <a:ea typeface="+mj-ea"/>
              </a:rPr>
            </a:br>
            <a:r>
              <a:rPr lang="ja-JP" altLang="en-US" dirty="0" smtClean="0">
                <a:latin typeface="+mj-ea"/>
                <a:ea typeface="+mj-ea"/>
              </a:rPr>
              <a:t>稲毛海岸潮干狩り</a:t>
            </a:r>
            <a:r>
              <a:rPr lang="en-US" altLang="ja-JP" dirty="0" smtClean="0">
                <a:latin typeface="+mj-ea"/>
                <a:ea typeface="+mj-ea"/>
              </a:rPr>
              <a:t/>
            </a:r>
            <a:br>
              <a:rPr lang="en-US" altLang="ja-JP" dirty="0" smtClean="0">
                <a:latin typeface="+mj-ea"/>
                <a:ea typeface="+mj-ea"/>
              </a:rPr>
            </a:br>
            <a:r>
              <a:rPr lang="ja-JP" altLang="en-US" dirty="0" smtClean="0">
                <a:latin typeface="+mj-ea"/>
                <a:ea typeface="+mj-ea"/>
              </a:rPr>
              <a:t>羽田空港見学</a:t>
            </a:r>
            <a:endParaRPr lang="en-US" altLang="ja-JP" dirty="0" smtClean="0">
              <a:latin typeface="+mj-ea"/>
              <a:ea typeface="+mj-ea"/>
            </a:endParaRPr>
          </a:p>
          <a:p>
            <a:r>
              <a:rPr kumimoji="1" lang="ja-JP" altLang="en-US" dirty="0" smtClean="0">
                <a:latin typeface="+mj-ea"/>
                <a:ea typeface="+mj-ea"/>
              </a:rPr>
              <a:t>相模湖</a:t>
            </a:r>
            <a:r>
              <a:rPr kumimoji="1" lang="en-US" altLang="ja-JP" dirty="0">
                <a:latin typeface="+mj-ea"/>
                <a:ea typeface="+mj-ea"/>
              </a:rPr>
              <a:t>(</a:t>
            </a:r>
            <a:r>
              <a:rPr kumimoji="1" lang="ja-JP" altLang="en-US" dirty="0" smtClean="0">
                <a:latin typeface="+mj-ea"/>
                <a:ea typeface="+mj-ea"/>
              </a:rPr>
              <a:t>４年生）</a:t>
            </a:r>
            <a:r>
              <a:rPr kumimoji="1" lang="en-US" altLang="ja-JP" dirty="0" smtClean="0">
                <a:latin typeface="+mj-ea"/>
                <a:ea typeface="+mj-ea"/>
              </a:rPr>
              <a:t/>
            </a:r>
            <a:br>
              <a:rPr kumimoji="1" lang="en-US" altLang="ja-JP" dirty="0" smtClean="0">
                <a:latin typeface="+mj-ea"/>
                <a:ea typeface="+mj-ea"/>
              </a:rPr>
            </a:br>
            <a:r>
              <a:rPr kumimoji="1" lang="ja-JP" altLang="en-US" dirty="0" smtClean="0">
                <a:latin typeface="+mj-ea"/>
                <a:ea typeface="+mj-ea"/>
              </a:rPr>
              <a:t>小河内ダム</a:t>
            </a:r>
            <a:endParaRPr kumimoji="1" lang="en-US" altLang="ja-JP" dirty="0" smtClean="0">
              <a:latin typeface="+mj-ea"/>
              <a:ea typeface="+mj-ea"/>
            </a:endParaRPr>
          </a:p>
          <a:p>
            <a:r>
              <a:rPr lang="ja-JP" altLang="en-US" dirty="0">
                <a:latin typeface="+mj-ea"/>
                <a:ea typeface="+mj-ea"/>
              </a:rPr>
              <a:t>河口</a:t>
            </a:r>
            <a:r>
              <a:rPr lang="ja-JP" altLang="en-US" dirty="0" smtClean="0">
                <a:latin typeface="+mj-ea"/>
                <a:ea typeface="+mj-ea"/>
              </a:rPr>
              <a:t>湖（５年生）</a:t>
            </a:r>
            <a:endParaRPr lang="en-US" altLang="ja-JP" dirty="0" smtClean="0">
              <a:latin typeface="+mj-ea"/>
              <a:ea typeface="+mj-ea"/>
            </a:endParaRPr>
          </a:p>
          <a:p>
            <a:r>
              <a:rPr lang="ja-JP" altLang="en-US" dirty="0" smtClean="0">
                <a:latin typeface="+mj-ea"/>
                <a:ea typeface="+mj-ea"/>
              </a:rPr>
              <a:t>林間学校</a:t>
            </a:r>
            <a:r>
              <a:rPr lang="en-US" altLang="ja-JP" dirty="0" smtClean="0">
                <a:latin typeface="+mj-ea"/>
                <a:ea typeface="+mj-ea"/>
              </a:rPr>
              <a:t>(</a:t>
            </a:r>
            <a:r>
              <a:rPr lang="ja-JP" altLang="en-US" dirty="0" smtClean="0">
                <a:latin typeface="+mj-ea"/>
                <a:ea typeface="+mj-ea"/>
              </a:rPr>
              <a:t>日光、那須）</a:t>
            </a:r>
            <a:endParaRPr lang="en-US" altLang="ja-JP" dirty="0" smtClean="0">
              <a:latin typeface="+mj-ea"/>
              <a:ea typeface="+mj-ea"/>
            </a:endParaRPr>
          </a:p>
          <a:p>
            <a:r>
              <a:rPr kumimoji="1" lang="ja-JP" altLang="en-US" dirty="0" smtClean="0">
                <a:latin typeface="+mj-ea"/>
                <a:ea typeface="+mj-ea"/>
              </a:rPr>
              <a:t>箱根芦ノ湖</a:t>
            </a:r>
            <a:r>
              <a:rPr kumimoji="1" lang="en-US" altLang="ja-JP" dirty="0" smtClean="0">
                <a:latin typeface="+mj-ea"/>
                <a:ea typeface="+mj-ea"/>
              </a:rPr>
              <a:t>(</a:t>
            </a:r>
            <a:r>
              <a:rPr kumimoji="1" lang="ja-JP" altLang="en-US" dirty="0" smtClean="0">
                <a:latin typeface="+mj-ea"/>
                <a:ea typeface="+mj-ea"/>
              </a:rPr>
              <a:t>６年生</a:t>
            </a:r>
            <a:r>
              <a:rPr lang="ja-JP" altLang="en-US" dirty="0" smtClean="0">
                <a:latin typeface="+mj-ea"/>
                <a:ea typeface="+mj-ea"/>
              </a:rPr>
              <a:t>４月</a:t>
            </a:r>
            <a:r>
              <a:rPr kumimoji="1" lang="ja-JP" altLang="en-US" dirty="0" smtClean="0">
                <a:latin typeface="+mj-ea"/>
                <a:ea typeface="+mj-ea"/>
              </a:rPr>
              <a:t>）</a:t>
            </a:r>
            <a:endParaRPr kumimoji="1" lang="en-US" altLang="ja-JP" dirty="0" smtClean="0">
              <a:latin typeface="+mj-ea"/>
              <a:ea typeface="+mj-ea"/>
            </a:endParaRPr>
          </a:p>
          <a:p>
            <a:r>
              <a:rPr lang="ja-JP" altLang="en-US" dirty="0" smtClean="0">
                <a:latin typeface="+mj-ea"/>
                <a:ea typeface="+mj-ea"/>
              </a:rPr>
              <a:t>臨海学校（岩井、富津）</a:t>
            </a:r>
            <a:endParaRPr lang="en-US" altLang="ja-JP" dirty="0" smtClean="0">
              <a:latin typeface="+mj-ea"/>
              <a:ea typeface="+mj-ea"/>
            </a:endParaRPr>
          </a:p>
          <a:p>
            <a:endParaRPr kumimoji="1" lang="ja-JP" altLang="en-US" dirty="0">
              <a:latin typeface="+mj-ea"/>
              <a:ea typeface="+mj-ea"/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9" r="1810" b="3813"/>
          <a:stretch/>
        </p:blipFill>
        <p:spPr>
          <a:xfrm>
            <a:off x="4352924" y="2780928"/>
            <a:ext cx="4324351" cy="315314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95231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340768"/>
            <a:ext cx="8057211" cy="5238798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kumimoji="1" lang="ja-JP" altLang="en-US" dirty="0" smtClean="0"/>
              <a:t>恩賜上野動物園</a:t>
            </a:r>
            <a:r>
              <a:rPr kumimoji="1" lang="en-US" altLang="ja-JP" dirty="0" smtClean="0"/>
              <a:t>(</a:t>
            </a:r>
            <a:r>
              <a:rPr kumimoji="1" lang="ja-JP" altLang="en-US" dirty="0" smtClean="0"/>
              <a:t>１年生９月）</a:t>
            </a:r>
            <a:endParaRPr kumimoji="1" lang="ja-JP" altLang="en-US" dirty="0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4139952" y="5989930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solidFill>
                  <a:schemeClr val="bg1"/>
                </a:solidFill>
              </a:rPr>
              <a:t>３</a:t>
            </a:r>
            <a:r>
              <a:rPr kumimoji="1" lang="ja-JP" altLang="en-US" dirty="0" smtClean="0">
                <a:solidFill>
                  <a:schemeClr val="bg1"/>
                </a:solidFill>
              </a:rPr>
              <a:t>組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0760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1" t="1315" b="12043"/>
          <a:stretch/>
        </p:blipFill>
        <p:spPr>
          <a:xfrm>
            <a:off x="172783" y="836712"/>
            <a:ext cx="8726426" cy="4991100"/>
          </a:xfrm>
        </p:spPr>
      </p:pic>
      <p:sp>
        <p:nvSpPr>
          <p:cNvPr id="2" name="テキスト ボックス 1"/>
          <p:cNvSpPr txBox="1"/>
          <p:nvPr/>
        </p:nvSpPr>
        <p:spPr>
          <a:xfrm>
            <a:off x="3851920" y="5949280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４</a:t>
            </a:r>
            <a:r>
              <a:rPr kumimoji="1" lang="ja-JP" altLang="en-US" dirty="0" smtClean="0"/>
              <a:t>組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45128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1" t="3579" r="5741" b="9303"/>
          <a:stretch/>
        </p:blipFill>
        <p:spPr>
          <a:xfrm>
            <a:off x="251122" y="332656"/>
            <a:ext cx="8688813" cy="5767008"/>
          </a:xfrm>
          <a:prstGeom prst="rect">
            <a:avLst/>
          </a:prstGeom>
        </p:spPr>
      </p:pic>
      <p:sp>
        <p:nvSpPr>
          <p:cNvPr id="2" name="テキスト ボックス 1"/>
          <p:cNvSpPr txBox="1"/>
          <p:nvPr/>
        </p:nvSpPr>
        <p:spPr>
          <a:xfrm>
            <a:off x="3707904" y="6237312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５組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581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ユネスコ村（２年生）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ja-JP" dirty="0">
                <a:latin typeface="+mj-ea"/>
                <a:ea typeface="+mj-ea"/>
              </a:rPr>
              <a:t>1951</a:t>
            </a:r>
            <a:r>
              <a:rPr lang="ja-JP" altLang="en-US" dirty="0">
                <a:latin typeface="+mj-ea"/>
                <a:ea typeface="+mj-ea"/>
              </a:rPr>
              <a:t>年（昭和</a:t>
            </a:r>
            <a:r>
              <a:rPr lang="en-US" altLang="ja-JP" dirty="0">
                <a:latin typeface="+mj-ea"/>
                <a:ea typeface="+mj-ea"/>
              </a:rPr>
              <a:t>26</a:t>
            </a:r>
            <a:r>
              <a:rPr lang="ja-JP" altLang="en-US" dirty="0">
                <a:latin typeface="+mj-ea"/>
                <a:ea typeface="+mj-ea"/>
              </a:rPr>
              <a:t>年）</a:t>
            </a:r>
            <a:r>
              <a:rPr lang="en-US" altLang="ja-JP" dirty="0">
                <a:latin typeface="+mj-ea"/>
                <a:ea typeface="+mj-ea"/>
              </a:rPr>
              <a:t>9</a:t>
            </a:r>
            <a:r>
              <a:rPr lang="ja-JP" altLang="en-US" dirty="0">
                <a:latin typeface="+mj-ea"/>
                <a:ea typeface="+mj-ea"/>
              </a:rPr>
              <a:t>月</a:t>
            </a:r>
            <a:r>
              <a:rPr lang="en-US" altLang="ja-JP" dirty="0">
                <a:latin typeface="+mj-ea"/>
                <a:ea typeface="+mj-ea"/>
              </a:rPr>
              <a:t>16</a:t>
            </a:r>
            <a:r>
              <a:rPr lang="ja-JP" altLang="en-US" dirty="0">
                <a:latin typeface="+mj-ea"/>
                <a:ea typeface="+mj-ea"/>
              </a:rPr>
              <a:t>日、日本が国際連合教育科学文化機関（</a:t>
            </a:r>
            <a:r>
              <a:rPr lang="en-US" altLang="ja-JP" dirty="0">
                <a:latin typeface="+mj-ea"/>
                <a:ea typeface="+mj-ea"/>
              </a:rPr>
              <a:t>UNESCO</a:t>
            </a:r>
            <a:r>
              <a:rPr lang="ja-JP" altLang="en-US" dirty="0">
                <a:latin typeface="+mj-ea"/>
                <a:ea typeface="+mj-ea"/>
              </a:rPr>
              <a:t>）に</a:t>
            </a:r>
            <a:r>
              <a:rPr lang="en-US" altLang="ja-JP" dirty="0">
                <a:latin typeface="+mj-ea"/>
                <a:ea typeface="+mj-ea"/>
              </a:rPr>
              <a:t>60</a:t>
            </a:r>
            <a:r>
              <a:rPr lang="ja-JP" altLang="en-US" dirty="0">
                <a:latin typeface="+mj-ea"/>
                <a:ea typeface="+mj-ea"/>
              </a:rPr>
              <a:t>番目に加盟したこと</a:t>
            </a:r>
            <a:r>
              <a:rPr lang="ja-JP" altLang="en-US" dirty="0" smtClean="0">
                <a:latin typeface="+mj-ea"/>
                <a:ea typeface="+mj-ea"/>
              </a:rPr>
              <a:t>を記念</a:t>
            </a:r>
            <a:r>
              <a:rPr lang="ja-JP" altLang="en-US" dirty="0">
                <a:latin typeface="+mj-ea"/>
                <a:ea typeface="+mj-ea"/>
              </a:rPr>
              <a:t>し、埼玉県所沢市に開園</a:t>
            </a:r>
            <a:r>
              <a:rPr lang="ja-JP" altLang="en-US" dirty="0" smtClean="0">
                <a:latin typeface="+mj-ea"/>
                <a:ea typeface="+mj-ea"/>
              </a:rPr>
              <a:t>。</a:t>
            </a:r>
            <a:endParaRPr lang="en-US" altLang="ja-JP" dirty="0" smtClean="0">
              <a:latin typeface="+mj-ea"/>
              <a:ea typeface="+mj-ea"/>
            </a:endParaRPr>
          </a:p>
          <a:p>
            <a:r>
              <a:rPr lang="ja-JP" altLang="en-US" dirty="0" smtClean="0">
                <a:latin typeface="+mj-ea"/>
                <a:ea typeface="+mj-ea"/>
              </a:rPr>
              <a:t>園内</a:t>
            </a:r>
            <a:r>
              <a:rPr lang="ja-JP" altLang="en-US" dirty="0">
                <a:latin typeface="+mj-ea"/>
                <a:ea typeface="+mj-ea"/>
              </a:rPr>
              <a:t>は世界各国の建築物が小さく再現されたほか、オランダの風車、トーテムポールなどが園内を飾っており、遊園地というよりテーマパークに近い部分もあった</a:t>
            </a:r>
            <a:r>
              <a:rPr lang="ja-JP" altLang="en-US" dirty="0" smtClean="0">
                <a:latin typeface="+mj-ea"/>
                <a:ea typeface="+mj-ea"/>
              </a:rPr>
              <a:t>。遠足</a:t>
            </a:r>
            <a:r>
              <a:rPr lang="ja-JP" altLang="en-US" dirty="0">
                <a:latin typeface="+mj-ea"/>
                <a:ea typeface="+mj-ea"/>
              </a:rPr>
              <a:t>にも</a:t>
            </a:r>
            <a:r>
              <a:rPr lang="ja-JP" altLang="en-US" dirty="0" smtClean="0">
                <a:latin typeface="+mj-ea"/>
                <a:ea typeface="+mj-ea"/>
              </a:rPr>
              <a:t>重宝された。</a:t>
            </a:r>
            <a:endParaRPr lang="en-US" altLang="ja-JP" dirty="0" smtClean="0">
              <a:latin typeface="+mj-ea"/>
              <a:ea typeface="+mj-ea"/>
            </a:endParaRPr>
          </a:p>
          <a:p>
            <a:r>
              <a:rPr lang="en-US" altLang="ja-JP" dirty="0" smtClean="0">
                <a:latin typeface="+mj-ea"/>
                <a:ea typeface="+mj-ea"/>
              </a:rPr>
              <a:t>1990</a:t>
            </a:r>
            <a:r>
              <a:rPr lang="ja-JP" altLang="en-US" dirty="0">
                <a:latin typeface="+mj-ea"/>
                <a:ea typeface="+mj-ea"/>
              </a:rPr>
              <a:t>年（平成</a:t>
            </a:r>
            <a:r>
              <a:rPr lang="en-US" altLang="ja-JP" dirty="0">
                <a:latin typeface="+mj-ea"/>
                <a:ea typeface="+mj-ea"/>
              </a:rPr>
              <a:t>2</a:t>
            </a:r>
            <a:r>
              <a:rPr lang="ja-JP" altLang="en-US" dirty="0">
                <a:latin typeface="+mj-ea"/>
                <a:ea typeface="+mj-ea"/>
              </a:rPr>
              <a:t>年）</a:t>
            </a:r>
            <a:r>
              <a:rPr lang="en-US" altLang="ja-JP" dirty="0">
                <a:latin typeface="+mj-ea"/>
                <a:ea typeface="+mj-ea"/>
              </a:rPr>
              <a:t>11</a:t>
            </a:r>
            <a:r>
              <a:rPr lang="ja-JP" altLang="en-US" dirty="0">
                <a:latin typeface="+mj-ea"/>
                <a:ea typeface="+mj-ea"/>
              </a:rPr>
              <a:t>月</a:t>
            </a:r>
            <a:r>
              <a:rPr lang="en-US" altLang="ja-JP" dirty="0">
                <a:latin typeface="+mj-ea"/>
                <a:ea typeface="+mj-ea"/>
              </a:rPr>
              <a:t>4</a:t>
            </a:r>
            <a:r>
              <a:rPr lang="ja-JP" altLang="en-US" dirty="0">
                <a:latin typeface="+mj-ea"/>
                <a:ea typeface="+mj-ea"/>
              </a:rPr>
              <a:t>日、</a:t>
            </a:r>
            <a:r>
              <a:rPr lang="en-US" altLang="ja-JP" dirty="0">
                <a:latin typeface="+mj-ea"/>
                <a:ea typeface="+mj-ea"/>
              </a:rPr>
              <a:t>40</a:t>
            </a:r>
            <a:r>
              <a:rPr lang="ja-JP" altLang="en-US" dirty="0">
                <a:latin typeface="+mj-ea"/>
                <a:ea typeface="+mj-ea"/>
              </a:rPr>
              <a:t>年近くにわたる歴史に幕を下ろした。</a:t>
            </a:r>
            <a:endParaRPr kumimoji="1" lang="ja-JP" altLang="en-US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257365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3" t="4031" r="2079" b="3282"/>
          <a:stretch/>
        </p:blipFill>
        <p:spPr>
          <a:xfrm>
            <a:off x="1979712" y="286469"/>
            <a:ext cx="4972050" cy="62388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テキスト ボックス 1"/>
          <p:cNvSpPr txBox="1"/>
          <p:nvPr/>
        </p:nvSpPr>
        <p:spPr>
          <a:xfrm>
            <a:off x="7596336" y="3933056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組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72842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5" t="5911" r="3428" b="5014"/>
          <a:stretch/>
        </p:blipFill>
        <p:spPr>
          <a:xfrm>
            <a:off x="1979712" y="634702"/>
            <a:ext cx="5048250" cy="59626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テキスト ボックス 1"/>
          <p:cNvSpPr txBox="1"/>
          <p:nvPr/>
        </p:nvSpPr>
        <p:spPr>
          <a:xfrm>
            <a:off x="7812360" y="3933056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組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75462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4" t="3282" r="1857" b="2242"/>
          <a:stretch/>
        </p:blipFill>
        <p:spPr>
          <a:xfrm>
            <a:off x="2051720" y="272752"/>
            <a:ext cx="5095875" cy="6324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テキスト ボックス 1"/>
          <p:cNvSpPr txBox="1"/>
          <p:nvPr/>
        </p:nvSpPr>
        <p:spPr>
          <a:xfrm>
            <a:off x="7740352" y="4077072"/>
            <a:ext cx="288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４組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8386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51987"/>
            <a:ext cx="5335888" cy="66893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テキスト ボックス 1"/>
          <p:cNvSpPr txBox="1"/>
          <p:nvPr/>
        </p:nvSpPr>
        <p:spPr>
          <a:xfrm>
            <a:off x="7668344" y="4509120"/>
            <a:ext cx="360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５組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939249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高尾山</a:t>
            </a:r>
            <a:r>
              <a:rPr lang="ja-JP" altLang="en-US" dirty="0" smtClean="0"/>
              <a:t>（３年生）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>
                <a:latin typeface="+mj-ea"/>
                <a:ea typeface="+mj-ea"/>
              </a:rPr>
              <a:t>おなじみの高尾山にも登りました。</a:t>
            </a:r>
            <a:r>
              <a:rPr kumimoji="1" lang="en-US" altLang="ja-JP" dirty="0" smtClean="0">
                <a:latin typeface="+mj-ea"/>
                <a:ea typeface="+mj-ea"/>
              </a:rPr>
              <a:t/>
            </a:r>
            <a:br>
              <a:rPr kumimoji="1" lang="en-US" altLang="ja-JP" dirty="0" smtClean="0">
                <a:latin typeface="+mj-ea"/>
                <a:ea typeface="+mj-ea"/>
              </a:rPr>
            </a:br>
            <a:r>
              <a:rPr kumimoji="1" lang="ja-JP" altLang="en-US" dirty="0" smtClean="0">
                <a:latin typeface="+mj-ea"/>
                <a:ea typeface="+mj-ea"/>
              </a:rPr>
              <a:t>高尾山口駅からケーブルカーで高尾山薬王院</a:t>
            </a:r>
            <a:r>
              <a:rPr kumimoji="1" lang="en-US" altLang="ja-JP" dirty="0" smtClean="0">
                <a:latin typeface="+mj-ea"/>
                <a:ea typeface="+mj-ea"/>
              </a:rPr>
              <a:t/>
            </a:r>
            <a:br>
              <a:rPr kumimoji="1" lang="en-US" altLang="ja-JP" dirty="0" smtClean="0">
                <a:latin typeface="+mj-ea"/>
                <a:ea typeface="+mj-ea"/>
              </a:rPr>
            </a:br>
            <a:r>
              <a:rPr kumimoji="1" lang="ja-JP" altLang="en-US" dirty="0" smtClean="0">
                <a:latin typeface="+mj-ea"/>
                <a:ea typeface="+mj-ea"/>
              </a:rPr>
              <a:t>へ登り、山頂まで歩きました。</a:t>
            </a:r>
            <a:endParaRPr kumimoji="1" lang="en-US" altLang="ja-JP" dirty="0" smtClean="0">
              <a:latin typeface="+mj-ea"/>
              <a:ea typeface="+mj-ea"/>
            </a:endParaRPr>
          </a:p>
          <a:p>
            <a:r>
              <a:rPr lang="en-US" altLang="ja-JP" dirty="0" smtClean="0">
                <a:latin typeface="+mj-ea"/>
                <a:ea typeface="+mj-ea"/>
              </a:rPr>
              <a:t>1967</a:t>
            </a:r>
            <a:r>
              <a:rPr lang="ja-JP" altLang="en-US" dirty="0">
                <a:latin typeface="+mj-ea"/>
                <a:ea typeface="+mj-ea"/>
              </a:rPr>
              <a:t>年（昭和</a:t>
            </a:r>
            <a:r>
              <a:rPr lang="en-US" altLang="ja-JP" dirty="0">
                <a:latin typeface="+mj-ea"/>
                <a:ea typeface="+mj-ea"/>
              </a:rPr>
              <a:t>42</a:t>
            </a:r>
            <a:r>
              <a:rPr lang="ja-JP" altLang="en-US" dirty="0">
                <a:latin typeface="+mj-ea"/>
                <a:ea typeface="+mj-ea"/>
              </a:rPr>
              <a:t>年）</a:t>
            </a:r>
            <a:r>
              <a:rPr lang="en-US" altLang="ja-JP" dirty="0">
                <a:latin typeface="+mj-ea"/>
                <a:ea typeface="+mj-ea"/>
              </a:rPr>
              <a:t>12</a:t>
            </a:r>
            <a:r>
              <a:rPr lang="ja-JP" altLang="en-US" dirty="0">
                <a:latin typeface="+mj-ea"/>
                <a:ea typeface="+mj-ea"/>
              </a:rPr>
              <a:t>月</a:t>
            </a:r>
            <a:r>
              <a:rPr lang="en-US" altLang="ja-JP" dirty="0">
                <a:latin typeface="+mj-ea"/>
                <a:ea typeface="+mj-ea"/>
              </a:rPr>
              <a:t>11</a:t>
            </a:r>
            <a:r>
              <a:rPr lang="ja-JP" altLang="en-US" dirty="0">
                <a:latin typeface="+mj-ea"/>
                <a:ea typeface="+mj-ea"/>
              </a:rPr>
              <a:t>日 </a:t>
            </a:r>
            <a:r>
              <a:rPr lang="ja-JP" altLang="en-US" u="sng" dirty="0">
                <a:latin typeface="+mj-ea"/>
                <a:ea typeface="+mj-ea"/>
              </a:rPr>
              <a:t>明治の森高尾国定</a:t>
            </a:r>
            <a:r>
              <a:rPr lang="ja-JP" altLang="en-US" u="sng" dirty="0" smtClean="0">
                <a:latin typeface="+mj-ea"/>
                <a:ea typeface="+mj-ea"/>
              </a:rPr>
              <a:t>公園</a:t>
            </a:r>
            <a:r>
              <a:rPr lang="ja-JP" altLang="en-US" dirty="0" smtClean="0">
                <a:latin typeface="+mj-ea"/>
                <a:ea typeface="+mj-ea"/>
              </a:rPr>
              <a:t>に</a:t>
            </a:r>
            <a:r>
              <a:rPr lang="ja-JP" altLang="en-US" dirty="0">
                <a:latin typeface="+mj-ea"/>
                <a:ea typeface="+mj-ea"/>
              </a:rPr>
              <a:t>指定される。</a:t>
            </a:r>
          </a:p>
          <a:p>
            <a:r>
              <a:rPr lang="en-US" altLang="ja-JP" dirty="0">
                <a:latin typeface="+mj-ea"/>
                <a:ea typeface="+mj-ea"/>
              </a:rPr>
              <a:t>2007</a:t>
            </a:r>
            <a:r>
              <a:rPr lang="ja-JP" altLang="en-US" dirty="0">
                <a:latin typeface="+mj-ea"/>
                <a:ea typeface="+mj-ea"/>
              </a:rPr>
              <a:t>年（平成</a:t>
            </a:r>
            <a:r>
              <a:rPr lang="en-US" altLang="ja-JP" dirty="0">
                <a:latin typeface="+mj-ea"/>
                <a:ea typeface="+mj-ea"/>
              </a:rPr>
              <a:t>19</a:t>
            </a:r>
            <a:r>
              <a:rPr lang="ja-JP" altLang="en-US" dirty="0">
                <a:latin typeface="+mj-ea"/>
                <a:ea typeface="+mj-ea"/>
              </a:rPr>
              <a:t>年）から連続して、ミシュランガイドで、最高ランクの“三つ星”の観光地に選出されている</a:t>
            </a:r>
            <a:endParaRPr kumimoji="1" lang="ja-JP" altLang="en-US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319705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30" y="364291"/>
            <a:ext cx="8833757" cy="5729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111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" t="3149" r="2289" b="1866"/>
          <a:stretch/>
        </p:blipFill>
        <p:spPr>
          <a:xfrm>
            <a:off x="266700" y="416395"/>
            <a:ext cx="8410575" cy="5676901"/>
          </a:xfrm>
        </p:spPr>
      </p:pic>
    </p:spTree>
    <p:extLst>
      <p:ext uri="{BB962C8B-B14F-4D97-AF65-F5344CB8AC3E}">
        <p14:creationId xmlns:p14="http://schemas.microsoft.com/office/powerpoint/2010/main" val="578917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88640"/>
            <a:ext cx="8933458" cy="6192688"/>
          </a:xfrm>
        </p:spPr>
      </p:pic>
    </p:spTree>
    <p:extLst>
      <p:ext uri="{BB962C8B-B14F-4D97-AF65-F5344CB8AC3E}">
        <p14:creationId xmlns:p14="http://schemas.microsoft.com/office/powerpoint/2010/main" val="1345312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小河内ダム（４年生）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b="1" dirty="0">
                <a:latin typeface="+mj-ea"/>
                <a:ea typeface="+mj-ea"/>
              </a:rPr>
              <a:t>奥</a:t>
            </a:r>
            <a:r>
              <a:rPr lang="ja-JP" altLang="en-US" b="1" dirty="0" smtClean="0">
                <a:latin typeface="+mj-ea"/>
                <a:ea typeface="+mj-ea"/>
              </a:rPr>
              <a:t>多摩湖</a:t>
            </a:r>
            <a:r>
              <a:rPr lang="ja-JP" altLang="en-US" dirty="0" smtClean="0">
                <a:latin typeface="+mj-ea"/>
                <a:ea typeface="+mj-ea"/>
              </a:rPr>
              <a:t>は</a:t>
            </a:r>
            <a:r>
              <a:rPr lang="ja-JP" altLang="en-US" dirty="0">
                <a:latin typeface="+mj-ea"/>
                <a:ea typeface="+mj-ea"/>
              </a:rPr>
              <a:t>正式名称を</a:t>
            </a:r>
            <a:r>
              <a:rPr lang="ja-JP" altLang="en-US" b="1" dirty="0">
                <a:latin typeface="+mj-ea"/>
                <a:ea typeface="+mj-ea"/>
              </a:rPr>
              <a:t>小河内</a:t>
            </a:r>
            <a:r>
              <a:rPr lang="ja-JP" altLang="en-US" b="1" dirty="0" smtClean="0">
                <a:latin typeface="+mj-ea"/>
                <a:ea typeface="+mj-ea"/>
              </a:rPr>
              <a:t>貯水池</a:t>
            </a:r>
            <a:r>
              <a:rPr lang="ja-JP" altLang="en-US" dirty="0" smtClean="0">
                <a:latin typeface="+mj-ea"/>
                <a:ea typeface="+mj-ea"/>
              </a:rPr>
              <a:t>と</a:t>
            </a:r>
            <a:r>
              <a:rPr lang="ja-JP" altLang="en-US" dirty="0">
                <a:latin typeface="+mj-ea"/>
                <a:ea typeface="+mj-ea"/>
              </a:rPr>
              <a:t>言い</a:t>
            </a:r>
            <a:r>
              <a:rPr lang="ja-JP" altLang="en-US" dirty="0" smtClean="0">
                <a:latin typeface="+mj-ea"/>
                <a:ea typeface="+mj-ea"/>
              </a:rPr>
              <a:t>、</a:t>
            </a:r>
            <a:r>
              <a:rPr lang="en-US" altLang="ja-JP" dirty="0" smtClean="0">
                <a:latin typeface="+mj-ea"/>
                <a:ea typeface="+mj-ea"/>
              </a:rPr>
              <a:t/>
            </a:r>
            <a:br>
              <a:rPr lang="en-US" altLang="ja-JP" dirty="0" smtClean="0">
                <a:latin typeface="+mj-ea"/>
                <a:ea typeface="+mj-ea"/>
              </a:rPr>
            </a:br>
            <a:r>
              <a:rPr lang="ja-JP" altLang="en-US" dirty="0" smtClean="0">
                <a:latin typeface="+mj-ea"/>
                <a:ea typeface="+mj-ea"/>
              </a:rPr>
              <a:t>東京都</a:t>
            </a:r>
            <a:r>
              <a:rPr lang="ja-JP" altLang="en-US" dirty="0">
                <a:latin typeface="+mj-ea"/>
                <a:ea typeface="+mj-ea"/>
              </a:rPr>
              <a:t>水道局管理の人造</a:t>
            </a:r>
            <a:r>
              <a:rPr lang="ja-JP" altLang="en-US" dirty="0" smtClean="0">
                <a:latin typeface="+mj-ea"/>
                <a:ea typeface="+mj-ea"/>
              </a:rPr>
              <a:t>湖で</a:t>
            </a:r>
            <a:r>
              <a:rPr lang="ja-JP" altLang="en-US" dirty="0">
                <a:latin typeface="+mj-ea"/>
                <a:ea typeface="+mj-ea"/>
              </a:rPr>
              <a:t>ある</a:t>
            </a:r>
            <a:r>
              <a:rPr lang="ja-JP" altLang="en-US" dirty="0" smtClean="0">
                <a:latin typeface="+mj-ea"/>
                <a:ea typeface="+mj-ea"/>
              </a:rPr>
              <a:t>。</a:t>
            </a:r>
            <a:endParaRPr lang="en-US" altLang="ja-JP" dirty="0" smtClean="0">
              <a:latin typeface="+mj-ea"/>
              <a:ea typeface="+mj-ea"/>
            </a:endParaRPr>
          </a:p>
          <a:p>
            <a:r>
              <a:rPr lang="en-US" altLang="ja-JP" dirty="0">
                <a:latin typeface="+mj-ea"/>
                <a:ea typeface="+mj-ea"/>
              </a:rPr>
              <a:t>1957</a:t>
            </a:r>
            <a:r>
              <a:rPr lang="ja-JP" altLang="en-US" dirty="0">
                <a:latin typeface="+mj-ea"/>
                <a:ea typeface="+mj-ea"/>
              </a:rPr>
              <a:t>年（</a:t>
            </a:r>
            <a:r>
              <a:rPr lang="ja-JP" altLang="en-US" dirty="0" smtClean="0">
                <a:latin typeface="+mj-ea"/>
                <a:ea typeface="+mj-ea"/>
              </a:rPr>
              <a:t>昭和３２年）</a:t>
            </a:r>
            <a:r>
              <a:rPr lang="ja-JP" altLang="en-US" dirty="0">
                <a:latin typeface="+mj-ea"/>
                <a:ea typeface="+mj-ea"/>
              </a:rPr>
              <a:t>多摩川を</a:t>
            </a:r>
            <a:r>
              <a:rPr lang="ja-JP" altLang="en-US" b="1" dirty="0">
                <a:latin typeface="+mj-ea"/>
                <a:ea typeface="+mj-ea"/>
              </a:rPr>
              <a:t>小河内</a:t>
            </a:r>
            <a:r>
              <a:rPr lang="ja-JP" altLang="en-US" b="1" dirty="0" smtClean="0">
                <a:latin typeface="+mj-ea"/>
                <a:ea typeface="+mj-ea"/>
              </a:rPr>
              <a:t>ダム</a:t>
            </a:r>
            <a:r>
              <a:rPr lang="ja-JP" altLang="en-US" dirty="0" smtClean="0">
                <a:latin typeface="+mj-ea"/>
                <a:ea typeface="+mj-ea"/>
              </a:rPr>
              <a:t>に</a:t>
            </a:r>
            <a:r>
              <a:rPr lang="ja-JP" altLang="en-US" dirty="0">
                <a:latin typeface="+mj-ea"/>
                <a:ea typeface="+mj-ea"/>
              </a:rPr>
              <a:t>よって堰き止めて造られた</a:t>
            </a:r>
            <a:r>
              <a:rPr lang="ja-JP" altLang="en-US" dirty="0" smtClean="0">
                <a:latin typeface="+mj-ea"/>
                <a:ea typeface="+mj-ea"/>
              </a:rPr>
              <a:t>。</a:t>
            </a:r>
            <a:r>
              <a:rPr lang="en-US" altLang="ja-JP" dirty="0" smtClean="0">
                <a:latin typeface="+mj-ea"/>
                <a:ea typeface="+mj-ea"/>
              </a:rPr>
              <a:t/>
            </a:r>
            <a:br>
              <a:rPr lang="en-US" altLang="ja-JP" dirty="0" smtClean="0">
                <a:latin typeface="+mj-ea"/>
                <a:ea typeface="+mj-ea"/>
              </a:rPr>
            </a:br>
            <a:r>
              <a:rPr lang="ja-JP" altLang="en-US" dirty="0" smtClean="0">
                <a:latin typeface="+mj-ea"/>
                <a:ea typeface="+mj-ea"/>
              </a:rPr>
              <a:t>竣工</a:t>
            </a:r>
            <a:r>
              <a:rPr lang="ja-JP" altLang="en-US" dirty="0">
                <a:latin typeface="+mj-ea"/>
                <a:ea typeface="+mj-ea"/>
              </a:rPr>
              <a:t>当時、水道専用貯水池としては世界最大規模の貯水池であった</a:t>
            </a:r>
            <a:r>
              <a:rPr lang="ja-JP" altLang="en-US" dirty="0" smtClean="0">
                <a:latin typeface="+mj-ea"/>
                <a:ea typeface="+mj-ea"/>
              </a:rPr>
              <a:t>。</a:t>
            </a:r>
            <a:endParaRPr lang="en-US" altLang="ja-JP" dirty="0" smtClean="0">
              <a:latin typeface="+mj-ea"/>
              <a:ea typeface="+mj-ea"/>
            </a:endParaRPr>
          </a:p>
          <a:p>
            <a:r>
              <a:rPr lang="ja-JP" altLang="en-US" dirty="0">
                <a:latin typeface="+mj-ea"/>
                <a:ea typeface="+mj-ea"/>
              </a:rPr>
              <a:t>現在、東京都の水源は利根川水系を主としているが、渇水時の水瓶として極めて重要な役割を担っている。</a:t>
            </a:r>
            <a:endParaRPr kumimoji="1" lang="ja-JP" altLang="en-US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474670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2" t="4381" r="1495" b="5386"/>
          <a:stretch/>
        </p:blipFill>
        <p:spPr>
          <a:xfrm>
            <a:off x="323528" y="408021"/>
            <a:ext cx="8429947" cy="5757283"/>
          </a:xfrm>
        </p:spPr>
      </p:pic>
    </p:spTree>
    <p:extLst>
      <p:ext uri="{BB962C8B-B14F-4D97-AF65-F5344CB8AC3E}">
        <p14:creationId xmlns:p14="http://schemas.microsoft.com/office/powerpoint/2010/main" val="3256479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6" t="349" r="2488" b="2005"/>
          <a:stretch/>
        </p:blipFill>
        <p:spPr>
          <a:xfrm>
            <a:off x="323851" y="199602"/>
            <a:ext cx="8515350" cy="6181726"/>
          </a:xfrm>
        </p:spPr>
      </p:pic>
    </p:spTree>
    <p:extLst>
      <p:ext uri="{BB962C8B-B14F-4D97-AF65-F5344CB8AC3E}">
        <p14:creationId xmlns:p14="http://schemas.microsoft.com/office/powerpoint/2010/main" val="2207918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1" t="2168" r="4312" b="6184"/>
          <a:stretch/>
        </p:blipFill>
        <p:spPr>
          <a:xfrm>
            <a:off x="323529" y="214536"/>
            <a:ext cx="8514918" cy="6094784"/>
          </a:xfrm>
        </p:spPr>
      </p:pic>
    </p:spTree>
    <p:extLst>
      <p:ext uri="{BB962C8B-B14F-4D97-AF65-F5344CB8AC3E}">
        <p14:creationId xmlns:p14="http://schemas.microsoft.com/office/powerpoint/2010/main" val="2044253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143000"/>
          </a:xfrm>
        </p:spPr>
        <p:txBody>
          <a:bodyPr/>
          <a:lstStyle/>
          <a:p>
            <a:r>
              <a:rPr kumimoji="1" lang="ja-JP" altLang="en-US" dirty="0" smtClean="0"/>
              <a:t>相模湖</a:t>
            </a:r>
            <a:r>
              <a:rPr kumimoji="1" lang="en-US" altLang="ja-JP" dirty="0" smtClean="0"/>
              <a:t>(</a:t>
            </a:r>
            <a:r>
              <a:rPr kumimoji="1" lang="ja-JP" altLang="en-US" dirty="0" smtClean="0"/>
              <a:t>４年生）</a:t>
            </a:r>
            <a:endParaRPr kumimoji="1" lang="ja-JP" altLang="en-US" dirty="0"/>
          </a:p>
        </p:txBody>
      </p:sp>
      <p:pic>
        <p:nvPicPr>
          <p:cNvPr id="5" name="コンテンツ プレースホルダ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398" y="1844824"/>
            <a:ext cx="6683562" cy="4548501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641522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98233"/>
            <a:ext cx="8640960" cy="6496595"/>
          </a:xfrm>
        </p:spPr>
      </p:pic>
    </p:spTree>
    <p:extLst>
      <p:ext uri="{BB962C8B-B14F-4D97-AF65-F5344CB8AC3E}">
        <p14:creationId xmlns:p14="http://schemas.microsoft.com/office/powerpoint/2010/main" val="3915221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9" t="1794" r="581" b="1975"/>
          <a:stretch/>
        </p:blipFill>
        <p:spPr>
          <a:xfrm>
            <a:off x="304800" y="161925"/>
            <a:ext cx="8534400" cy="6296025"/>
          </a:xfrm>
        </p:spPr>
      </p:pic>
    </p:spTree>
    <p:extLst>
      <p:ext uri="{BB962C8B-B14F-4D97-AF65-F5344CB8AC3E}">
        <p14:creationId xmlns:p14="http://schemas.microsoft.com/office/powerpoint/2010/main" val="3299254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0" t="3221" r="2609" b="11222"/>
          <a:stretch/>
        </p:blipFill>
        <p:spPr>
          <a:xfrm>
            <a:off x="251520" y="389973"/>
            <a:ext cx="8553174" cy="5991355"/>
          </a:xfrm>
        </p:spPr>
      </p:pic>
    </p:spTree>
    <p:extLst>
      <p:ext uri="{BB962C8B-B14F-4D97-AF65-F5344CB8AC3E}">
        <p14:creationId xmlns:p14="http://schemas.microsoft.com/office/powerpoint/2010/main" val="4061660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48701"/>
            <a:ext cx="8712968" cy="6376643"/>
          </a:xfrm>
        </p:spPr>
      </p:pic>
    </p:spTree>
    <p:extLst>
      <p:ext uri="{BB962C8B-B14F-4D97-AF65-F5344CB8AC3E}">
        <p14:creationId xmlns:p14="http://schemas.microsoft.com/office/powerpoint/2010/main" val="2767399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88640"/>
            <a:ext cx="8946907" cy="6120680"/>
          </a:xfrm>
        </p:spPr>
      </p:pic>
      <p:sp>
        <p:nvSpPr>
          <p:cNvPr id="5" name="タイトル 1"/>
          <p:cNvSpPr>
            <a:spLocks noGrp="1"/>
          </p:cNvSpPr>
          <p:nvPr>
            <p:ph type="title"/>
          </p:nvPr>
        </p:nvSpPr>
        <p:spPr>
          <a:xfrm>
            <a:off x="3059832" y="1196752"/>
            <a:ext cx="5760640" cy="1008112"/>
          </a:xfrm>
        </p:spPr>
        <p:txBody>
          <a:bodyPr>
            <a:normAutofit/>
          </a:bodyPr>
          <a:lstStyle/>
          <a:p>
            <a:r>
              <a:rPr kumimoji="1" lang="ja-JP" altLang="en-US" dirty="0" smtClean="0"/>
              <a:t>河口湖</a:t>
            </a:r>
            <a:r>
              <a:rPr kumimoji="1" lang="en-US" altLang="ja-JP" dirty="0" smtClean="0"/>
              <a:t>(</a:t>
            </a:r>
            <a:r>
              <a:rPr kumimoji="1" lang="ja-JP" altLang="en-US" dirty="0" smtClean="0"/>
              <a:t>５年生）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96810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8" t="2578" r="6186" b="12432"/>
          <a:stretch/>
        </p:blipFill>
        <p:spPr>
          <a:xfrm>
            <a:off x="172817" y="332656"/>
            <a:ext cx="8770897" cy="5904656"/>
          </a:xfrm>
        </p:spPr>
      </p:pic>
    </p:spTree>
    <p:extLst>
      <p:ext uri="{BB962C8B-B14F-4D97-AF65-F5344CB8AC3E}">
        <p14:creationId xmlns:p14="http://schemas.microsoft.com/office/powerpoint/2010/main" val="417708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9" t="6293" r="1216"/>
          <a:stretch/>
        </p:blipFill>
        <p:spPr>
          <a:xfrm>
            <a:off x="179512" y="375808"/>
            <a:ext cx="8703522" cy="5861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671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2" t="3211" r="2055" b="2483"/>
          <a:stretch/>
        </p:blipFill>
        <p:spPr>
          <a:xfrm>
            <a:off x="179512" y="288789"/>
            <a:ext cx="8726607" cy="6092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004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87" y="620688"/>
            <a:ext cx="8986857" cy="5766323"/>
          </a:xfrm>
        </p:spPr>
      </p:pic>
    </p:spTree>
    <p:extLst>
      <p:ext uri="{BB962C8B-B14F-4D97-AF65-F5344CB8AC3E}">
        <p14:creationId xmlns:p14="http://schemas.microsoft.com/office/powerpoint/2010/main" val="791165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林間学校（日光、那須５年生）</a:t>
            </a:r>
            <a:endParaRPr kumimoji="1" lang="ja-JP" alt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29819" y="2083183"/>
            <a:ext cx="5684361" cy="3742559"/>
          </a:xfrm>
          <a:prstGeom prst="ellipse">
            <a:avLst/>
          </a:prstGeom>
          <a:ln w="9525">
            <a:noFill/>
            <a:miter lim="800000"/>
            <a:headEnd/>
            <a:tailEnd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3687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88640"/>
            <a:ext cx="6912768" cy="6493386"/>
          </a:xfrm>
        </p:spPr>
      </p:pic>
    </p:spTree>
    <p:extLst>
      <p:ext uri="{BB962C8B-B14F-4D97-AF65-F5344CB8AC3E}">
        <p14:creationId xmlns:p14="http://schemas.microsoft.com/office/powerpoint/2010/main" val="3745770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11" t="6237" r="4270" b="6441"/>
          <a:stretch/>
        </p:blipFill>
        <p:spPr>
          <a:xfrm>
            <a:off x="179512" y="181833"/>
            <a:ext cx="8717433" cy="6415519"/>
          </a:xfrm>
        </p:spPr>
      </p:pic>
    </p:spTree>
    <p:extLst>
      <p:ext uri="{BB962C8B-B14F-4D97-AF65-F5344CB8AC3E}">
        <p14:creationId xmlns:p14="http://schemas.microsoft.com/office/powerpoint/2010/main" val="1428792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06" y="836712"/>
            <a:ext cx="8932090" cy="5225577"/>
          </a:xfrm>
        </p:spPr>
      </p:pic>
    </p:spTree>
    <p:extLst>
      <p:ext uri="{BB962C8B-B14F-4D97-AF65-F5344CB8AC3E}">
        <p14:creationId xmlns:p14="http://schemas.microsoft.com/office/powerpoint/2010/main" val="3402475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1" t="1199" r="777" b="1170"/>
          <a:stretch/>
        </p:blipFill>
        <p:spPr>
          <a:xfrm>
            <a:off x="323528" y="299045"/>
            <a:ext cx="8448676" cy="6010275"/>
          </a:xfrm>
        </p:spPr>
      </p:pic>
    </p:spTree>
    <p:extLst>
      <p:ext uri="{BB962C8B-B14F-4D97-AF65-F5344CB8AC3E}">
        <p14:creationId xmlns:p14="http://schemas.microsoft.com/office/powerpoint/2010/main" val="3955773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" t="1758" r="737" b="1708"/>
          <a:stretch/>
        </p:blipFill>
        <p:spPr>
          <a:xfrm>
            <a:off x="266700" y="228600"/>
            <a:ext cx="8667750" cy="6143625"/>
          </a:xfrm>
        </p:spPr>
      </p:pic>
      <p:sp>
        <p:nvSpPr>
          <p:cNvPr id="3" name="タイトル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/>
          <a:lstStyle/>
          <a:p>
            <a:r>
              <a:rPr kumimoji="1" lang="ja-JP" altLang="en-US" dirty="0" smtClean="0"/>
              <a:t>箱根（６年生４月）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45977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6" t="1638" r="1752"/>
          <a:stretch/>
        </p:blipFill>
        <p:spPr>
          <a:xfrm>
            <a:off x="251520" y="261302"/>
            <a:ext cx="8578155" cy="6120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892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95" t="6629" r="505" b="1548"/>
          <a:stretch/>
        </p:blipFill>
        <p:spPr>
          <a:xfrm>
            <a:off x="251520" y="400930"/>
            <a:ext cx="8644831" cy="5908390"/>
          </a:xfrm>
        </p:spPr>
      </p:pic>
    </p:spTree>
    <p:extLst>
      <p:ext uri="{BB962C8B-B14F-4D97-AF65-F5344CB8AC3E}">
        <p14:creationId xmlns:p14="http://schemas.microsoft.com/office/powerpoint/2010/main" val="2329193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8892480" cy="6405247"/>
          </a:xfrm>
        </p:spPr>
      </p:pic>
    </p:spTree>
    <p:extLst>
      <p:ext uri="{BB962C8B-B14F-4D97-AF65-F5344CB8AC3E}">
        <p14:creationId xmlns:p14="http://schemas.microsoft.com/office/powerpoint/2010/main" val="751073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0" t="1536" r="2407" b="7193"/>
          <a:stretch/>
        </p:blipFill>
        <p:spPr>
          <a:xfrm>
            <a:off x="179512" y="258131"/>
            <a:ext cx="8699825" cy="6051189"/>
          </a:xfrm>
        </p:spPr>
      </p:pic>
    </p:spTree>
    <p:extLst>
      <p:ext uri="{BB962C8B-B14F-4D97-AF65-F5344CB8AC3E}">
        <p14:creationId xmlns:p14="http://schemas.microsoft.com/office/powerpoint/2010/main" val="4166198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秋の大運動会</a:t>
            </a:r>
            <a:endParaRPr kumimoji="1" lang="ja-JP" altLang="en-US" dirty="0"/>
          </a:p>
        </p:txBody>
      </p:sp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1844824"/>
            <a:ext cx="4392488" cy="4176464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819737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 smtClean="0"/>
              <a:t>鼓笛隊</a:t>
            </a:r>
            <a:r>
              <a:rPr kumimoji="1" lang="en-US" altLang="ja-JP" dirty="0" smtClean="0"/>
              <a:t>〈</a:t>
            </a:r>
            <a:r>
              <a:rPr kumimoji="1" lang="ja-JP" altLang="en-US" dirty="0" smtClean="0"/>
              <a:t>４年生で出場</a:t>
            </a:r>
            <a:r>
              <a:rPr kumimoji="1" lang="en-US" altLang="ja-JP" dirty="0" smtClean="0"/>
              <a:t>〉</a:t>
            </a:r>
            <a:endParaRPr kumimoji="1" lang="ja-JP" altLang="en-US" dirty="0"/>
          </a:p>
        </p:txBody>
      </p:sp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1312135" y="1600200"/>
            <a:ext cx="6519729" cy="4708525"/>
          </a:xfrm>
        </p:spPr>
      </p:pic>
    </p:spTree>
    <p:extLst>
      <p:ext uri="{BB962C8B-B14F-4D97-AF65-F5344CB8AC3E}">
        <p14:creationId xmlns:p14="http://schemas.microsoft.com/office/powerpoint/2010/main" val="1417969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0" t="1500" r="2110" b="2988"/>
          <a:stretch/>
        </p:blipFill>
        <p:spPr>
          <a:xfrm>
            <a:off x="133350" y="322286"/>
            <a:ext cx="8753476" cy="5915026"/>
          </a:xfrm>
        </p:spPr>
      </p:pic>
    </p:spTree>
    <p:extLst>
      <p:ext uri="{BB962C8B-B14F-4D97-AF65-F5344CB8AC3E}">
        <p14:creationId xmlns:p14="http://schemas.microsoft.com/office/powerpoint/2010/main" val="2676430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 smtClean="0"/>
              <a:t>４年生で組み体操もしました</a:t>
            </a:r>
            <a:endParaRPr kumimoji="1" lang="ja-JP" altLang="en-US" dirty="0"/>
          </a:p>
        </p:txBody>
      </p:sp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1187624" y="1628800"/>
            <a:ext cx="6916894" cy="4608512"/>
          </a:xfrm>
        </p:spPr>
      </p:pic>
    </p:spTree>
    <p:extLst>
      <p:ext uri="{BB962C8B-B14F-4D97-AF65-F5344CB8AC3E}">
        <p14:creationId xmlns:p14="http://schemas.microsoft.com/office/powerpoint/2010/main" val="2256974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６　年　生</a:t>
            </a:r>
            <a:endParaRPr kumimoji="1" lang="ja-JP" altLang="en-US" dirty="0"/>
          </a:p>
        </p:txBody>
      </p:sp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1040606" y="1600200"/>
            <a:ext cx="7062787" cy="4708525"/>
          </a:xfrm>
        </p:spPr>
      </p:pic>
    </p:spTree>
    <p:extLst>
      <p:ext uri="{BB962C8B-B14F-4D97-AF65-F5344CB8AC3E}">
        <p14:creationId xmlns:p14="http://schemas.microsoft.com/office/powerpoint/2010/main" val="3573512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5" t="6862" r="1833" b="4164"/>
          <a:stretch/>
        </p:blipFill>
        <p:spPr>
          <a:xfrm>
            <a:off x="2352675" y="404664"/>
            <a:ext cx="4476750" cy="60293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テキスト ボックス 4"/>
          <p:cNvSpPr txBox="1"/>
          <p:nvPr/>
        </p:nvSpPr>
        <p:spPr>
          <a:xfrm>
            <a:off x="7494711" y="1628800"/>
            <a:ext cx="461665" cy="288032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ja-JP" altLang="en-US" dirty="0" smtClean="0"/>
              <a:t>紅白の得点表示が懐かしい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73665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楽しい思い出ばかりではなく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>
                <a:latin typeface="+mj-ea"/>
                <a:ea typeface="+mj-ea"/>
              </a:rPr>
              <a:t>５月２日遠足の日は朝から雨だった。</a:t>
            </a:r>
            <a:endParaRPr kumimoji="1" lang="en-US" altLang="ja-JP" dirty="0" smtClean="0">
              <a:latin typeface="+mj-ea"/>
              <a:ea typeface="+mj-ea"/>
            </a:endParaRPr>
          </a:p>
          <a:p>
            <a:r>
              <a:rPr lang="ja-JP" altLang="en-US" dirty="0">
                <a:latin typeface="+mj-ea"/>
                <a:ea typeface="+mj-ea"/>
              </a:rPr>
              <a:t>雨</a:t>
            </a:r>
            <a:r>
              <a:rPr lang="ja-JP" altLang="en-US" dirty="0" smtClean="0">
                <a:latin typeface="+mj-ea"/>
                <a:ea typeface="+mj-ea"/>
              </a:rPr>
              <a:t>の</a:t>
            </a:r>
            <a:r>
              <a:rPr lang="ja-JP" altLang="en-US" dirty="0">
                <a:latin typeface="+mj-ea"/>
                <a:ea typeface="+mj-ea"/>
              </a:rPr>
              <a:t>校庭</a:t>
            </a:r>
            <a:r>
              <a:rPr lang="ja-JP" altLang="en-US" dirty="0" smtClean="0">
                <a:latin typeface="+mj-ea"/>
                <a:ea typeface="+mj-ea"/>
              </a:rPr>
              <a:t>で旧防空壕の跡が陥没して</a:t>
            </a:r>
            <a:r>
              <a:rPr lang="en-US" altLang="ja-JP" dirty="0" smtClean="0">
                <a:latin typeface="+mj-ea"/>
                <a:ea typeface="+mj-ea"/>
              </a:rPr>
              <a:t/>
            </a:r>
            <a:br>
              <a:rPr lang="en-US" altLang="ja-JP" dirty="0" smtClean="0">
                <a:latin typeface="+mj-ea"/>
                <a:ea typeface="+mj-ea"/>
              </a:rPr>
            </a:br>
            <a:r>
              <a:rPr lang="ja-JP" altLang="en-US" dirty="0" smtClean="0">
                <a:latin typeface="+mj-ea"/>
                <a:ea typeface="+mj-ea"/>
              </a:rPr>
              <a:t>数人が落ち、竹沢正夫君が亡くなりました。</a:t>
            </a:r>
            <a:endParaRPr kumimoji="1" lang="ja-JP" altLang="en-US" dirty="0">
              <a:latin typeface="+mj-ea"/>
              <a:ea typeface="+mj-ea"/>
            </a:endParaRPr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4388" y="3855173"/>
            <a:ext cx="3100565" cy="211377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4090033"/>
            <a:ext cx="1815084" cy="185928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659" y="4213477"/>
            <a:ext cx="2574036" cy="173583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55356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遺影をお見送りする生徒たち</a:t>
            </a:r>
            <a:endParaRPr kumimoji="1" lang="ja-JP" altLang="en-US" dirty="0"/>
          </a:p>
        </p:txBody>
      </p:sp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132856"/>
            <a:ext cx="5385919" cy="367240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3854" y="3068960"/>
            <a:ext cx="2664296" cy="272983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222044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昭和３６年卒業アルバム</a:t>
            </a:r>
            <a:endParaRPr kumimoji="1" lang="ja-JP" altLang="en-US" dirty="0"/>
          </a:p>
        </p:txBody>
      </p:sp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2060848"/>
            <a:ext cx="6611343" cy="371593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220396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教職員の方々</a:t>
            </a:r>
            <a:endParaRPr kumimoji="1" lang="ja-JP" altLang="en-US" dirty="0"/>
          </a:p>
        </p:txBody>
      </p:sp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04" t="12363" r="10371" b="17908"/>
          <a:stretch/>
        </p:blipFill>
        <p:spPr>
          <a:xfrm>
            <a:off x="1043608" y="1209060"/>
            <a:ext cx="7118679" cy="5388292"/>
          </a:xfrm>
        </p:spPr>
      </p:pic>
    </p:spTree>
    <p:extLst>
      <p:ext uri="{BB962C8B-B14F-4D97-AF65-F5344CB8AC3E}">
        <p14:creationId xmlns:p14="http://schemas.microsoft.com/office/powerpoint/2010/main" val="1790173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１組（名津井先生）</a:t>
            </a:r>
            <a:endParaRPr kumimoji="1" lang="ja-JP" altLang="en-US" dirty="0"/>
          </a:p>
        </p:txBody>
      </p:sp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5" t="2064" r="1904" b="7298"/>
          <a:stretch/>
        </p:blipFill>
        <p:spPr>
          <a:xfrm>
            <a:off x="755576" y="1223344"/>
            <a:ext cx="7730486" cy="5446016"/>
          </a:xfrm>
        </p:spPr>
      </p:pic>
    </p:spTree>
    <p:extLst>
      <p:ext uri="{BB962C8B-B14F-4D97-AF65-F5344CB8AC3E}">
        <p14:creationId xmlns:p14="http://schemas.microsoft.com/office/powerpoint/2010/main" val="987460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２組（永田先生）</a:t>
            </a:r>
            <a:endParaRPr kumimoji="1" lang="ja-JP" altLang="en-US" dirty="0"/>
          </a:p>
        </p:txBody>
      </p:sp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9" t="1041" r="1978" b="10217"/>
          <a:stretch/>
        </p:blipFill>
        <p:spPr>
          <a:xfrm>
            <a:off x="539552" y="1168230"/>
            <a:ext cx="8107359" cy="5573138"/>
          </a:xfrm>
        </p:spPr>
      </p:pic>
    </p:spTree>
    <p:extLst>
      <p:ext uri="{BB962C8B-B14F-4D97-AF65-F5344CB8AC3E}">
        <p14:creationId xmlns:p14="http://schemas.microsoft.com/office/powerpoint/2010/main" val="2471843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３組（堀部先生）</a:t>
            </a:r>
            <a:endParaRPr kumimoji="1" lang="ja-JP" altLang="en-US" dirty="0"/>
          </a:p>
        </p:txBody>
      </p:sp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9" t="2555" r="3154" b="8726"/>
          <a:stretch/>
        </p:blipFill>
        <p:spPr>
          <a:xfrm>
            <a:off x="755576" y="1225863"/>
            <a:ext cx="7859313" cy="5443497"/>
          </a:xfrm>
        </p:spPr>
      </p:pic>
    </p:spTree>
    <p:extLst>
      <p:ext uri="{BB962C8B-B14F-4D97-AF65-F5344CB8AC3E}">
        <p14:creationId xmlns:p14="http://schemas.microsoft.com/office/powerpoint/2010/main" val="2363264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４組（本木先生）</a:t>
            </a:r>
            <a:endParaRPr kumimoji="1" lang="ja-JP" altLang="en-US" dirty="0"/>
          </a:p>
        </p:txBody>
      </p:sp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1" t="5964" r="3746" b="12423"/>
          <a:stretch/>
        </p:blipFill>
        <p:spPr>
          <a:xfrm>
            <a:off x="611560" y="1345692"/>
            <a:ext cx="7921436" cy="5251660"/>
          </a:xfrm>
        </p:spPr>
      </p:pic>
    </p:spTree>
    <p:extLst>
      <p:ext uri="{BB962C8B-B14F-4D97-AF65-F5344CB8AC3E}">
        <p14:creationId xmlns:p14="http://schemas.microsoft.com/office/powerpoint/2010/main" val="199175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５組（夏目先生）</a:t>
            </a:r>
            <a:endParaRPr kumimoji="1" lang="ja-JP" altLang="en-US" dirty="0"/>
          </a:p>
        </p:txBody>
      </p:sp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2" t="2122" r="3720" b="10338"/>
          <a:stretch/>
        </p:blipFill>
        <p:spPr>
          <a:xfrm>
            <a:off x="827584" y="1268760"/>
            <a:ext cx="7550594" cy="5328592"/>
          </a:xfrm>
        </p:spPr>
      </p:pic>
    </p:spTree>
    <p:extLst>
      <p:ext uri="{BB962C8B-B14F-4D97-AF65-F5344CB8AC3E}">
        <p14:creationId xmlns:p14="http://schemas.microsoft.com/office/powerpoint/2010/main" val="534234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６組（木村先生）</a:t>
            </a:r>
            <a:endParaRPr kumimoji="1" lang="ja-JP" altLang="en-US" dirty="0"/>
          </a:p>
        </p:txBody>
      </p:sp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5" t="1777" r="5640" b="14136"/>
          <a:stretch/>
        </p:blipFill>
        <p:spPr>
          <a:xfrm>
            <a:off x="611560" y="1113662"/>
            <a:ext cx="7998005" cy="5555698"/>
          </a:xfrm>
        </p:spPr>
      </p:pic>
    </p:spTree>
    <p:extLst>
      <p:ext uri="{BB962C8B-B14F-4D97-AF65-F5344CB8AC3E}">
        <p14:creationId xmlns:p14="http://schemas.microsoft.com/office/powerpoint/2010/main" val="767647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園芸</a:t>
            </a:r>
            <a:endParaRPr kumimoji="1" lang="ja-JP" altLang="en-US" dirty="0"/>
          </a:p>
        </p:txBody>
      </p:sp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6" t="3554" r="3237" b="7529"/>
          <a:stretch/>
        </p:blipFill>
        <p:spPr>
          <a:xfrm>
            <a:off x="827584" y="1302487"/>
            <a:ext cx="7488832" cy="5206342"/>
          </a:xfrm>
        </p:spPr>
      </p:pic>
    </p:spTree>
    <p:extLst>
      <p:ext uri="{BB962C8B-B14F-4D97-AF65-F5344CB8AC3E}">
        <p14:creationId xmlns:p14="http://schemas.microsoft.com/office/powerpoint/2010/main" val="1464305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音楽</a:t>
            </a:r>
            <a:endParaRPr kumimoji="1" lang="ja-JP" altLang="en-US" dirty="0"/>
          </a:p>
        </p:txBody>
      </p:sp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5" t="2719" r="2723" b="8256"/>
          <a:stretch/>
        </p:blipFill>
        <p:spPr>
          <a:xfrm>
            <a:off x="827584" y="1330475"/>
            <a:ext cx="7464659" cy="5122861"/>
          </a:xfrm>
        </p:spPr>
      </p:pic>
    </p:spTree>
    <p:extLst>
      <p:ext uri="{BB962C8B-B14F-4D97-AF65-F5344CB8AC3E}">
        <p14:creationId xmlns:p14="http://schemas.microsoft.com/office/powerpoint/2010/main" val="198645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家庭</a:t>
            </a:r>
            <a:endParaRPr kumimoji="1" lang="ja-JP" altLang="en-US" dirty="0"/>
          </a:p>
        </p:txBody>
      </p:sp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9" t="1590" r="1071" b="10252"/>
          <a:stretch/>
        </p:blipFill>
        <p:spPr>
          <a:xfrm>
            <a:off x="683568" y="1268760"/>
            <a:ext cx="7806423" cy="5256584"/>
          </a:xfrm>
        </p:spPr>
      </p:pic>
    </p:spTree>
    <p:extLst>
      <p:ext uri="{BB962C8B-B14F-4D97-AF65-F5344CB8AC3E}">
        <p14:creationId xmlns:p14="http://schemas.microsoft.com/office/powerpoint/2010/main" val="2406697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科学</a:t>
            </a:r>
            <a:endParaRPr kumimoji="1" lang="ja-JP" altLang="en-US" dirty="0"/>
          </a:p>
        </p:txBody>
      </p:sp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8" t="1554" r="3794" b="7082"/>
          <a:stretch/>
        </p:blipFill>
        <p:spPr>
          <a:xfrm>
            <a:off x="395536" y="1341941"/>
            <a:ext cx="8311336" cy="5255411"/>
          </a:xfrm>
        </p:spPr>
      </p:pic>
    </p:spTree>
    <p:extLst>
      <p:ext uri="{BB962C8B-B14F-4D97-AF65-F5344CB8AC3E}">
        <p14:creationId xmlns:p14="http://schemas.microsoft.com/office/powerpoint/2010/main" val="379140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新聞</a:t>
            </a:r>
            <a:endParaRPr kumimoji="1" lang="ja-JP" altLang="en-US" dirty="0"/>
          </a:p>
        </p:txBody>
      </p:sp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8" t="1274" r="3475" b="12783"/>
          <a:stretch/>
        </p:blipFill>
        <p:spPr>
          <a:xfrm>
            <a:off x="611560" y="1253971"/>
            <a:ext cx="7848872" cy="5271373"/>
          </a:xfrm>
        </p:spPr>
      </p:pic>
    </p:spTree>
    <p:extLst>
      <p:ext uri="{BB962C8B-B14F-4D97-AF65-F5344CB8AC3E}">
        <p14:creationId xmlns:p14="http://schemas.microsoft.com/office/powerpoint/2010/main" val="1704388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体育</a:t>
            </a:r>
            <a:endParaRPr kumimoji="1" lang="ja-JP" altLang="en-US" dirty="0"/>
          </a:p>
        </p:txBody>
      </p:sp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6" t="9053" r="3399" b="5850"/>
          <a:stretch/>
        </p:blipFill>
        <p:spPr>
          <a:xfrm>
            <a:off x="678788" y="1412776"/>
            <a:ext cx="7709636" cy="5213826"/>
          </a:xfrm>
        </p:spPr>
      </p:pic>
    </p:spTree>
    <p:extLst>
      <p:ext uri="{BB962C8B-B14F-4D97-AF65-F5344CB8AC3E}">
        <p14:creationId xmlns:p14="http://schemas.microsoft.com/office/powerpoint/2010/main" val="133272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美術</a:t>
            </a:r>
            <a:endParaRPr kumimoji="1" lang="ja-JP" altLang="en-US" dirty="0"/>
          </a:p>
        </p:txBody>
      </p:sp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1" t="1049" r="931" b="7812"/>
          <a:stretch/>
        </p:blipFill>
        <p:spPr>
          <a:xfrm>
            <a:off x="467544" y="1356616"/>
            <a:ext cx="8148007" cy="5240735"/>
          </a:xfrm>
        </p:spPr>
      </p:pic>
    </p:spTree>
    <p:extLst>
      <p:ext uri="{BB962C8B-B14F-4D97-AF65-F5344CB8AC3E}">
        <p14:creationId xmlns:p14="http://schemas.microsoft.com/office/powerpoint/2010/main" val="4220832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文芸</a:t>
            </a:r>
            <a:endParaRPr kumimoji="1" lang="ja-JP" altLang="en-US" dirty="0"/>
          </a:p>
        </p:txBody>
      </p:sp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6" t="5791" r="2693" b="11934"/>
          <a:stretch/>
        </p:blipFill>
        <p:spPr>
          <a:xfrm>
            <a:off x="395536" y="1437593"/>
            <a:ext cx="8243639" cy="4799719"/>
          </a:xfrm>
        </p:spPr>
      </p:pic>
    </p:spTree>
    <p:extLst>
      <p:ext uri="{BB962C8B-B14F-4D97-AF65-F5344CB8AC3E}">
        <p14:creationId xmlns:p14="http://schemas.microsoft.com/office/powerpoint/2010/main" val="692139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放送</a:t>
            </a:r>
            <a:endParaRPr kumimoji="1" lang="ja-JP" altLang="en-US" dirty="0"/>
          </a:p>
        </p:txBody>
      </p:sp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81" t="12960" r="5342" b="6522"/>
          <a:stretch/>
        </p:blipFill>
        <p:spPr>
          <a:xfrm>
            <a:off x="755576" y="1350342"/>
            <a:ext cx="7488832" cy="5321952"/>
          </a:xfrm>
        </p:spPr>
      </p:pic>
    </p:spTree>
    <p:extLst>
      <p:ext uri="{BB962C8B-B14F-4D97-AF65-F5344CB8AC3E}">
        <p14:creationId xmlns:p14="http://schemas.microsoft.com/office/powerpoint/2010/main" val="597967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ご清聴有難う</a:t>
            </a:r>
            <a:r>
              <a:rPr lang="ja-JP" altLang="en-US" dirty="0"/>
              <a:t>ござ</a:t>
            </a:r>
            <a:r>
              <a:rPr kumimoji="1" lang="ja-JP" altLang="en-US" dirty="0" smtClean="0"/>
              <a:t>いました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en-US" altLang="ja-JP" dirty="0" smtClean="0"/>
          </a:p>
          <a:p>
            <a:endParaRPr kumimoji="1" lang="ja-JP" altLang="en-US" dirty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5" t="4432" r="2853"/>
          <a:stretch/>
        </p:blipFill>
        <p:spPr>
          <a:xfrm>
            <a:off x="1547662" y="1844824"/>
            <a:ext cx="6392517" cy="439706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78058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ひらめき">
  <a:themeElements>
    <a:clrScheme name="ひらめき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ひらめき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ひらめき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3023</TotalTime>
  <Words>589</Words>
  <Application>Microsoft Office PowerPoint</Application>
  <PresentationFormat>画面に合わせる (4:3)</PresentationFormat>
  <Paragraphs>117</Paragraphs>
  <Slides>102</Slides>
  <Notes>5</Notes>
  <HiddenSlides>0</HiddenSlides>
  <MMClips>0</MMClips>
  <ScaleCrop>false</ScaleCrop>
  <HeadingPairs>
    <vt:vector size="4" baseType="variant">
      <vt:variant>
        <vt:lpstr>テーマ</vt:lpstr>
      </vt:variant>
      <vt:variant>
        <vt:i4>2</vt:i4>
      </vt:variant>
      <vt:variant>
        <vt:lpstr>スライド タイトル</vt:lpstr>
      </vt:variant>
      <vt:variant>
        <vt:i4>102</vt:i4>
      </vt:variant>
    </vt:vector>
  </HeadingPairs>
  <TitlesOfParts>
    <vt:vector size="104" baseType="lpstr">
      <vt:lpstr>デザインの設定</vt:lpstr>
      <vt:lpstr>ひらめき</vt:lpstr>
      <vt:lpstr>馬橋小学校６期生同期会</vt:lpstr>
      <vt:lpstr>思い出のアルバム</vt:lpstr>
      <vt:lpstr>馬橋小学校の誕生</vt:lpstr>
      <vt:lpstr>PowerPoint プレゼンテーション</vt:lpstr>
      <vt:lpstr>PowerPoint プレゼンテーション</vt:lpstr>
      <vt:lpstr>校舎の建設</vt:lpstr>
      <vt:lpstr>昭和４４年校舎の完成</vt:lpstr>
      <vt:lpstr>完成当時の航空写真</vt:lpstr>
      <vt:lpstr>校章の図案募集</vt:lpstr>
      <vt:lpstr>校章の図案決定</vt:lpstr>
      <vt:lpstr>PowerPoint プレゼンテーション</vt:lpstr>
      <vt:lpstr>職員室</vt:lpstr>
      <vt:lpstr>授業風景</vt:lpstr>
      <vt:lpstr>PowerPoint プレゼンテーション</vt:lpstr>
      <vt:lpstr>給食の時間</vt:lpstr>
      <vt:lpstr>冬の朝の風景　生徒数１６００人！</vt:lpstr>
      <vt:lpstr>馬橋小学校沿革史</vt:lpstr>
      <vt:lpstr>昭和３０年４月５日入学式</vt:lpstr>
      <vt:lpstr>PowerPoint プレゼンテーション</vt:lpstr>
      <vt:lpstr>PowerPoint プレゼンテーション</vt:lpstr>
      <vt:lpstr>PowerPoint プレゼンテーション</vt:lpstr>
      <vt:lpstr>音楽活動</vt:lpstr>
      <vt:lpstr>昭和３５年２月日本教育テレビ出演</vt:lpstr>
      <vt:lpstr>テレビ出演記念のアルバム</vt:lpstr>
      <vt:lpstr>PowerPoint プレゼンテーション</vt:lpstr>
      <vt:lpstr>杉並区連合音楽会（オペラろばとこおろぎ）</vt:lpstr>
      <vt:lpstr>PowerPoint プレゼンテーション</vt:lpstr>
      <vt:lpstr>オペラ　猫のコーラス</vt:lpstr>
      <vt:lpstr>PowerPoint プレゼンテーション</vt:lpstr>
      <vt:lpstr>臨海学校の思い出</vt:lpstr>
      <vt:lpstr>PowerPoint プレゼンテーション</vt:lpstr>
      <vt:lpstr>PowerPoint プレゼンテーション</vt:lpstr>
      <vt:lpstr>PowerPoint プレゼンテーション</vt:lpstr>
      <vt:lpstr>ここからが、富津学園</vt:lpstr>
      <vt:lpstr>食事中？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遠足などの思い出</vt:lpstr>
      <vt:lpstr>恩賜上野動物園(１年生９月）</vt:lpstr>
      <vt:lpstr>PowerPoint プレゼンテーション</vt:lpstr>
      <vt:lpstr>PowerPoint プレゼンテーション</vt:lpstr>
      <vt:lpstr>ユネスコ村（２年生）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高尾山（３年生）</vt:lpstr>
      <vt:lpstr>PowerPoint プレゼンテーション</vt:lpstr>
      <vt:lpstr>PowerPoint プレゼンテーション</vt:lpstr>
      <vt:lpstr>PowerPoint プレゼンテーション</vt:lpstr>
      <vt:lpstr>小河内ダム（４年生）</vt:lpstr>
      <vt:lpstr>PowerPoint プレゼンテーション</vt:lpstr>
      <vt:lpstr>PowerPoint プレゼンテーション</vt:lpstr>
      <vt:lpstr>PowerPoint プレゼンテーション</vt:lpstr>
      <vt:lpstr>相模湖(４年生）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河口湖(５年生）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林間学校（日光、那須５年生）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箱根（６年生４月）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秋の大運動会</vt:lpstr>
      <vt:lpstr>鼓笛隊〈４年生で出場〉</vt:lpstr>
      <vt:lpstr>PowerPoint プレゼンテーション</vt:lpstr>
      <vt:lpstr>４年生で組み体操もしました</vt:lpstr>
      <vt:lpstr>６　年　生</vt:lpstr>
      <vt:lpstr>PowerPoint プレゼンテーション</vt:lpstr>
      <vt:lpstr>楽しい思い出ばかりではなく</vt:lpstr>
      <vt:lpstr>遺影をお見送りする生徒たち</vt:lpstr>
      <vt:lpstr>昭和３６年卒業アルバム</vt:lpstr>
      <vt:lpstr>教職員の方々</vt:lpstr>
      <vt:lpstr>１組（名津井先生）</vt:lpstr>
      <vt:lpstr>２組（永田先生）</vt:lpstr>
      <vt:lpstr>３組（堀部先生）</vt:lpstr>
      <vt:lpstr>４組（本木先生）</vt:lpstr>
      <vt:lpstr>５組（夏目先生）</vt:lpstr>
      <vt:lpstr>６組（木村先生）</vt:lpstr>
      <vt:lpstr>園芸</vt:lpstr>
      <vt:lpstr>音楽</vt:lpstr>
      <vt:lpstr>家庭</vt:lpstr>
      <vt:lpstr>科学</vt:lpstr>
      <vt:lpstr>新聞</vt:lpstr>
      <vt:lpstr>体育</vt:lpstr>
      <vt:lpstr>美術</vt:lpstr>
      <vt:lpstr>文芸</vt:lpstr>
      <vt:lpstr>放送</vt:lpstr>
      <vt:lpstr>ご清聴有難うございました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立花芳朗</dc:creator>
  <cp:lastModifiedBy>馬場喜久雄</cp:lastModifiedBy>
  <cp:revision>169</cp:revision>
  <dcterms:created xsi:type="dcterms:W3CDTF">2014-08-08T00:58:59Z</dcterms:created>
  <dcterms:modified xsi:type="dcterms:W3CDTF">2014-09-05T00:54:25Z</dcterms:modified>
</cp:coreProperties>
</file>